
<file path=[Content_Types].xml><?xml version="1.0" encoding="utf-8"?>
<Types xmlns="http://schemas.openxmlformats.org/package/2006/content-types">
  <Default Extension="png" ContentType="image/png"/>
  <Default Extension="jpeg" ContentType="image/jpeg"/>
  <Default Extension="glb" ContentType="model/gltf.binary"/>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59" r:id="rId2"/>
    <p:sldMasterId id="2147483771" r:id="rId3"/>
    <p:sldMasterId id="2147483825" r:id="rId4"/>
    <p:sldMasterId id="2147483871" r:id="rId5"/>
    <p:sldMasterId id="2147483883" r:id="rId6"/>
    <p:sldMasterId id="2147483897" r:id="rId7"/>
    <p:sldMasterId id="2147483910" r:id="rId8"/>
    <p:sldMasterId id="2147483927" r:id="rId9"/>
    <p:sldMasterId id="2147483942" r:id="rId10"/>
    <p:sldMasterId id="2147483957" r:id="rId11"/>
    <p:sldMasterId id="2147483972" r:id="rId12"/>
    <p:sldMasterId id="2147483984" r:id="rId13"/>
  </p:sldMasterIdLst>
  <p:notesMasterIdLst>
    <p:notesMasterId r:id="rId75"/>
  </p:notesMasterIdLst>
  <p:handoutMasterIdLst>
    <p:handoutMasterId r:id="rId76"/>
  </p:handoutMasterIdLst>
  <p:sldIdLst>
    <p:sldId id="1378" r:id="rId14"/>
    <p:sldId id="1415" r:id="rId15"/>
    <p:sldId id="1416" r:id="rId16"/>
    <p:sldId id="932" r:id="rId17"/>
    <p:sldId id="1272" r:id="rId18"/>
    <p:sldId id="1410" r:id="rId19"/>
    <p:sldId id="1288" r:id="rId20"/>
    <p:sldId id="1377" r:id="rId21"/>
    <p:sldId id="1289" r:id="rId22"/>
    <p:sldId id="277" r:id="rId23"/>
    <p:sldId id="1382" r:id="rId24"/>
    <p:sldId id="1380" r:id="rId25"/>
    <p:sldId id="273" r:id="rId26"/>
    <p:sldId id="1376" r:id="rId27"/>
    <p:sldId id="310" r:id="rId28"/>
    <p:sldId id="1297" r:id="rId29"/>
    <p:sldId id="327" r:id="rId30"/>
    <p:sldId id="301" r:id="rId31"/>
    <p:sldId id="1400" r:id="rId32"/>
    <p:sldId id="1401" r:id="rId33"/>
    <p:sldId id="293" r:id="rId34"/>
    <p:sldId id="275" r:id="rId35"/>
    <p:sldId id="280" r:id="rId36"/>
    <p:sldId id="1402" r:id="rId37"/>
    <p:sldId id="281" r:id="rId38"/>
    <p:sldId id="562" r:id="rId39"/>
    <p:sldId id="1275" r:id="rId40"/>
    <p:sldId id="391" r:id="rId41"/>
    <p:sldId id="390" r:id="rId42"/>
    <p:sldId id="392" r:id="rId43"/>
    <p:sldId id="1395" r:id="rId44"/>
    <p:sldId id="1381" r:id="rId45"/>
    <p:sldId id="366" r:id="rId46"/>
    <p:sldId id="853" r:id="rId47"/>
    <p:sldId id="854" r:id="rId48"/>
    <p:sldId id="1387" r:id="rId49"/>
    <p:sldId id="1293" r:id="rId50"/>
    <p:sldId id="372" r:id="rId51"/>
    <p:sldId id="415" r:id="rId52"/>
    <p:sldId id="1404" r:id="rId53"/>
    <p:sldId id="311" r:id="rId54"/>
    <p:sldId id="1105" r:id="rId55"/>
    <p:sldId id="1388" r:id="rId56"/>
    <p:sldId id="1390" r:id="rId57"/>
    <p:sldId id="1389" r:id="rId58"/>
    <p:sldId id="1409" r:id="rId59"/>
    <p:sldId id="1391" r:id="rId60"/>
    <p:sldId id="440" r:id="rId61"/>
    <p:sldId id="1405" r:id="rId62"/>
    <p:sldId id="381" r:id="rId63"/>
    <p:sldId id="382" r:id="rId64"/>
    <p:sldId id="383" r:id="rId65"/>
    <p:sldId id="384" r:id="rId66"/>
    <p:sldId id="659" r:id="rId67"/>
    <p:sldId id="1406" r:id="rId68"/>
    <p:sldId id="1408" r:id="rId69"/>
    <p:sldId id="1411" r:id="rId70"/>
    <p:sldId id="1078" r:id="rId71"/>
    <p:sldId id="715" r:id="rId72"/>
    <p:sldId id="710" r:id="rId73"/>
    <p:sldId id="1412" r:id="rId74"/>
  </p:sldIdLst>
  <p:sldSz cx="12192000" cy="6858000"/>
  <p:notesSz cx="9305925" cy="7019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ia Yang" initials="DY" lastIdx="1" clrIdx="0">
    <p:extLst>
      <p:ext uri="{19B8F6BF-5375-455C-9EA6-DF929625EA0E}">
        <p15:presenceInfo xmlns:p15="http://schemas.microsoft.com/office/powerpoint/2012/main" userId="S-1-5-21-369252471-1609465093-1541874228-277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6BA"/>
    <a:srgbClr val="D7076F"/>
    <a:srgbClr val="FF6600"/>
    <a:srgbClr val="F6F7F3"/>
    <a:srgbClr val="2E7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038" autoAdjust="0"/>
    <p:restoredTop sz="93186" autoAdjust="0"/>
  </p:normalViewPr>
  <p:slideViewPr>
    <p:cSldViewPr snapToGrid="0">
      <p:cViewPr varScale="1">
        <p:scale>
          <a:sx n="68" d="100"/>
          <a:sy n="68" d="100"/>
        </p:scale>
        <p:origin x="1020" y="54"/>
      </p:cViewPr>
      <p:guideLst/>
    </p:cSldViewPr>
  </p:slideViewPr>
  <p:notesTextViewPr>
    <p:cViewPr>
      <p:scale>
        <a:sx n="3" d="2"/>
        <a:sy n="3" d="2"/>
      </p:scale>
      <p:origin x="0" y="0"/>
    </p:cViewPr>
  </p:notesTextViewPr>
  <p:sorterViewPr>
    <p:cViewPr varScale="1">
      <p:scale>
        <a:sx n="100" d="100"/>
        <a:sy n="100" d="100"/>
      </p:scale>
      <p:origin x="0" y="-26190"/>
    </p:cViewPr>
  </p:sorterViewPr>
  <p:notesViewPr>
    <p:cSldViewPr snapToGrid="0">
      <p:cViewPr varScale="1">
        <p:scale>
          <a:sx n="73" d="100"/>
          <a:sy n="73" d="100"/>
        </p:scale>
        <p:origin x="109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271FE6-7EB8-4DF7-AB49-B19D0A41801A}"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11F2AE2B-033B-49B4-AD33-D72C5D1E4621}">
      <dgm:prSet custT="1"/>
      <dgm:spPr/>
      <dgm:t>
        <a:bodyPr/>
        <a:lstStyle/>
        <a:p>
          <a:r>
            <a:rPr lang="en-US" sz="2400" kern="1200" dirty="0" err="1">
              <a:solidFill>
                <a:prstClr val="white"/>
              </a:solidFill>
              <a:latin typeface="Calibri Light" panose="020F0302020204030204"/>
              <a:ea typeface="+mn-ea"/>
              <a:cs typeface="+mn-cs"/>
            </a:rPr>
            <a:t>LipiTrim</a:t>
          </a:r>
          <a:r>
            <a:rPr lang="en-US" sz="2400" kern="1200" dirty="0">
              <a:solidFill>
                <a:prstClr val="white"/>
              </a:solidFill>
              <a:latin typeface="Calibri Light" panose="020F0302020204030204"/>
              <a:ea typeface="+mn-ea"/>
              <a:cs typeface="+mn-cs"/>
            </a:rPr>
            <a:t> supports healthy LDL levels</a:t>
          </a:r>
        </a:p>
      </dgm:t>
    </dgm:pt>
    <dgm:pt modelId="{67A546F4-25D4-420B-9D74-6E5F86F7BC43}" type="parTrans" cxnId="{0E1C2010-1E50-4D07-8F0B-A838EB7954BF}">
      <dgm:prSet/>
      <dgm:spPr/>
      <dgm:t>
        <a:bodyPr/>
        <a:lstStyle/>
        <a:p>
          <a:endParaRPr lang="en-US"/>
        </a:p>
      </dgm:t>
    </dgm:pt>
    <dgm:pt modelId="{558BC866-FD7E-42F1-9D50-350FAA37EDAA}" type="sibTrans" cxnId="{0E1C2010-1E50-4D07-8F0B-A838EB7954BF}">
      <dgm:prSet/>
      <dgm:spPr/>
      <dgm:t>
        <a:bodyPr/>
        <a:lstStyle/>
        <a:p>
          <a:endParaRPr lang="en-US"/>
        </a:p>
      </dgm:t>
    </dgm:pt>
    <dgm:pt modelId="{251E251A-824A-478B-BDB6-D13BDBFF9374}">
      <dgm:prSet custT="1"/>
      <dgm:spPr/>
      <dgm:t>
        <a:bodyPr/>
        <a:lstStyle/>
        <a:p>
          <a:pPr marL="0" lvl="0" indent="0" algn="l" defTabSz="1066800">
            <a:lnSpc>
              <a:spcPct val="90000"/>
            </a:lnSpc>
            <a:spcBef>
              <a:spcPct val="0"/>
            </a:spcBef>
            <a:spcAft>
              <a:spcPct val="35000"/>
            </a:spcAft>
            <a:buNone/>
          </a:pPr>
          <a:r>
            <a:rPr lang="en-US" sz="2400" kern="1200" dirty="0" err="1"/>
            <a:t>Capros</a:t>
          </a:r>
          <a:r>
            <a:rPr lang="en-US" sz="2400" kern="1200" baseline="30000" dirty="0"/>
            <a:t>® </a:t>
          </a:r>
          <a:r>
            <a:rPr lang="en-US" sz="2400" kern="1200" dirty="0"/>
            <a:t>Indian gooseberry fruit</a:t>
          </a:r>
          <a:r>
            <a:rPr lang="en-US" sz="2400" kern="1200" dirty="0">
              <a:solidFill>
                <a:sysClr val="windowText" lastClr="000000">
                  <a:hueOff val="0"/>
                  <a:satOff val="0"/>
                  <a:lumOff val="0"/>
                  <a:alphaOff val="0"/>
                </a:sysClr>
              </a:solidFill>
              <a:latin typeface="+mn-lt"/>
              <a:ea typeface="+mn-ea"/>
              <a:cs typeface="+mn-cs"/>
            </a:rPr>
            <a:t> supports healthy cholesterol levels by reducing an important enzyme for cholesterol synthesis in the liver</a:t>
          </a:r>
        </a:p>
      </dgm:t>
    </dgm:pt>
    <dgm:pt modelId="{77235CE2-AC24-4FF8-BE03-C22BAFDF1020}" type="parTrans" cxnId="{B9BCC0C5-BA7A-4448-A082-8E68132D1CC9}">
      <dgm:prSet/>
      <dgm:spPr/>
      <dgm:t>
        <a:bodyPr/>
        <a:lstStyle/>
        <a:p>
          <a:endParaRPr lang="en-US"/>
        </a:p>
      </dgm:t>
    </dgm:pt>
    <dgm:pt modelId="{37A9AF3C-54B8-4B12-A257-87A4908CBEDF}" type="sibTrans" cxnId="{B9BCC0C5-BA7A-4448-A082-8E68132D1CC9}">
      <dgm:prSet/>
      <dgm:spPr/>
      <dgm:t>
        <a:bodyPr/>
        <a:lstStyle/>
        <a:p>
          <a:endParaRPr lang="en-US"/>
        </a:p>
      </dgm:t>
    </dgm:pt>
    <dgm:pt modelId="{429802CF-4028-4D47-8FF6-F8C2F54A6EAB}">
      <dgm:prSet custT="1"/>
      <dgm:spPr/>
      <dgm:t>
        <a:bodyPr/>
        <a:lstStyle/>
        <a:p>
          <a:pPr marL="0" lvl="0" indent="0" algn="ctr" defTabSz="1066800">
            <a:lnSpc>
              <a:spcPct val="90000"/>
            </a:lnSpc>
            <a:spcBef>
              <a:spcPct val="0"/>
            </a:spcBef>
            <a:spcAft>
              <a:spcPct val="35000"/>
            </a:spcAft>
            <a:buNone/>
          </a:pPr>
          <a:r>
            <a:rPr lang="en-US" sz="2400" kern="1200" dirty="0">
              <a:solidFill>
                <a:prstClr val="white"/>
              </a:solidFill>
              <a:latin typeface="Calibri Light" panose="020F0302020204030204"/>
              <a:ea typeface="+mn-ea"/>
              <a:cs typeface="+mn-cs"/>
            </a:rPr>
            <a:t>LipiTrim may increase HDL level</a:t>
          </a:r>
        </a:p>
      </dgm:t>
    </dgm:pt>
    <dgm:pt modelId="{89DFEAAB-5FD6-4950-AF9F-BE618DD6E16C}" type="parTrans" cxnId="{A2B28B00-2ECC-4BFC-8148-2B45586B9DA5}">
      <dgm:prSet/>
      <dgm:spPr/>
      <dgm:t>
        <a:bodyPr/>
        <a:lstStyle/>
        <a:p>
          <a:endParaRPr lang="en-US"/>
        </a:p>
      </dgm:t>
    </dgm:pt>
    <dgm:pt modelId="{E996D964-1F39-4E7F-BE8F-6E3B7734AE74}" type="sibTrans" cxnId="{A2B28B00-2ECC-4BFC-8148-2B45586B9DA5}">
      <dgm:prSet/>
      <dgm:spPr/>
      <dgm:t>
        <a:bodyPr/>
        <a:lstStyle/>
        <a:p>
          <a:endParaRPr lang="en-US"/>
        </a:p>
      </dgm:t>
    </dgm:pt>
    <dgm:pt modelId="{36B67122-A8C5-435E-BEFE-CBE3056BE36E}">
      <dgm:prSet custT="1"/>
      <dgm:spPr/>
      <dgm:t>
        <a:bodyPr/>
        <a:lstStyle/>
        <a:p>
          <a:r>
            <a:rPr lang="en-US" sz="2400" dirty="0" err="1"/>
            <a:t>Capros</a:t>
          </a:r>
          <a:r>
            <a:rPr lang="en-US" sz="2400" baseline="30000" dirty="0"/>
            <a:t>® </a:t>
          </a:r>
          <a:r>
            <a:rPr lang="en-US" sz="2400" dirty="0"/>
            <a:t>Indian gooseberry </a:t>
          </a:r>
          <a:r>
            <a:rPr lang="en-US" sz="2400" dirty="0">
              <a:latin typeface="+mn-lt"/>
            </a:rPr>
            <a:t>fruit appears to increase HDL. HDL transports excess cholesterol from the heart and back to the liver for elimination and it also prevents the oxidation of LDL. </a:t>
          </a:r>
        </a:p>
      </dgm:t>
    </dgm:pt>
    <dgm:pt modelId="{8D10670F-B84D-4677-AE98-54AA53446B46}" type="parTrans" cxnId="{987371A5-2D87-47B6-A2B8-BFC25A43025F}">
      <dgm:prSet/>
      <dgm:spPr/>
      <dgm:t>
        <a:bodyPr/>
        <a:lstStyle/>
        <a:p>
          <a:endParaRPr lang="en-US"/>
        </a:p>
      </dgm:t>
    </dgm:pt>
    <dgm:pt modelId="{359EA314-C62A-4EA3-AFAE-123BC7B0526D}" type="sibTrans" cxnId="{987371A5-2D87-47B6-A2B8-BFC25A43025F}">
      <dgm:prSet/>
      <dgm:spPr/>
      <dgm:t>
        <a:bodyPr/>
        <a:lstStyle/>
        <a:p>
          <a:endParaRPr lang="en-US"/>
        </a:p>
      </dgm:t>
    </dgm:pt>
    <dgm:pt modelId="{37EC9D74-9D4F-4196-BCD0-DA9DAD948D22}" type="pres">
      <dgm:prSet presAssocID="{89271FE6-7EB8-4DF7-AB49-B19D0A41801A}" presName="Name0" presStyleCnt="0">
        <dgm:presLayoutVars>
          <dgm:dir/>
          <dgm:animLvl val="lvl"/>
          <dgm:resizeHandles val="exact"/>
        </dgm:presLayoutVars>
      </dgm:prSet>
      <dgm:spPr/>
    </dgm:pt>
    <dgm:pt modelId="{99EE2C07-142C-42F5-8A93-E0275FFB8D80}" type="pres">
      <dgm:prSet presAssocID="{11F2AE2B-033B-49B4-AD33-D72C5D1E4621}" presName="linNode" presStyleCnt="0"/>
      <dgm:spPr/>
    </dgm:pt>
    <dgm:pt modelId="{7FB99873-D716-4D6A-A875-A63DFD192976}" type="pres">
      <dgm:prSet presAssocID="{11F2AE2B-033B-49B4-AD33-D72C5D1E4621}" presName="parentText" presStyleLbl="alignNode1" presStyleIdx="0" presStyleCnt="2" custLinFactNeighborY="-1731">
        <dgm:presLayoutVars>
          <dgm:chMax val="1"/>
          <dgm:bulletEnabled/>
        </dgm:presLayoutVars>
      </dgm:prSet>
      <dgm:spPr/>
    </dgm:pt>
    <dgm:pt modelId="{D50FFA4D-0FB1-41E3-A652-EE7F74EEBA2F}" type="pres">
      <dgm:prSet presAssocID="{11F2AE2B-033B-49B4-AD33-D72C5D1E4621}" presName="descendantText" presStyleLbl="alignAccFollowNode1" presStyleIdx="0" presStyleCnt="2" custScaleX="71344">
        <dgm:presLayoutVars>
          <dgm:bulletEnabled/>
        </dgm:presLayoutVars>
      </dgm:prSet>
      <dgm:spPr/>
    </dgm:pt>
    <dgm:pt modelId="{8C8BE546-D68B-4E05-8E08-BB693B7A9DA5}" type="pres">
      <dgm:prSet presAssocID="{558BC866-FD7E-42F1-9D50-350FAA37EDAA}" presName="sp" presStyleCnt="0"/>
      <dgm:spPr/>
    </dgm:pt>
    <dgm:pt modelId="{3C6F0D8D-9A35-4F39-B162-D9D41FA8007D}" type="pres">
      <dgm:prSet presAssocID="{429802CF-4028-4D47-8FF6-F8C2F54A6EAB}" presName="linNode" presStyleCnt="0"/>
      <dgm:spPr/>
    </dgm:pt>
    <dgm:pt modelId="{DD7A80D1-EE0B-4F16-AFD1-0ABDFE307A2F}" type="pres">
      <dgm:prSet presAssocID="{429802CF-4028-4D47-8FF6-F8C2F54A6EAB}" presName="parentText" presStyleLbl="alignNode1" presStyleIdx="1" presStyleCnt="2">
        <dgm:presLayoutVars>
          <dgm:chMax val="1"/>
          <dgm:bulletEnabled/>
        </dgm:presLayoutVars>
      </dgm:prSet>
      <dgm:spPr/>
    </dgm:pt>
    <dgm:pt modelId="{EB64957B-90C3-4093-8817-D58E9DC2AB98}" type="pres">
      <dgm:prSet presAssocID="{429802CF-4028-4D47-8FF6-F8C2F54A6EAB}" presName="descendantText" presStyleLbl="alignAccFollowNode1" presStyleIdx="1" presStyleCnt="2" custScaleX="71344">
        <dgm:presLayoutVars>
          <dgm:bulletEnabled/>
        </dgm:presLayoutVars>
      </dgm:prSet>
      <dgm:spPr/>
    </dgm:pt>
  </dgm:ptLst>
  <dgm:cxnLst>
    <dgm:cxn modelId="{A2B28B00-2ECC-4BFC-8148-2B45586B9DA5}" srcId="{89271FE6-7EB8-4DF7-AB49-B19D0A41801A}" destId="{429802CF-4028-4D47-8FF6-F8C2F54A6EAB}" srcOrd="1" destOrd="0" parTransId="{89DFEAAB-5FD6-4950-AF9F-BE618DD6E16C}" sibTransId="{E996D964-1F39-4E7F-BE8F-6E3B7734AE74}"/>
    <dgm:cxn modelId="{0E1C2010-1E50-4D07-8F0B-A838EB7954BF}" srcId="{89271FE6-7EB8-4DF7-AB49-B19D0A41801A}" destId="{11F2AE2B-033B-49B4-AD33-D72C5D1E4621}" srcOrd="0" destOrd="0" parTransId="{67A546F4-25D4-420B-9D74-6E5F86F7BC43}" sibTransId="{558BC866-FD7E-42F1-9D50-350FAA37EDAA}"/>
    <dgm:cxn modelId="{62606531-F603-4D69-B06E-CD7344E3D28D}" type="presOf" srcId="{11F2AE2B-033B-49B4-AD33-D72C5D1E4621}" destId="{7FB99873-D716-4D6A-A875-A63DFD192976}" srcOrd="0" destOrd="0" presId="urn:microsoft.com/office/officeart/2016/7/layout/VerticalSolidActionList"/>
    <dgm:cxn modelId="{88493B75-573E-4F65-A37A-531322383961}" type="presOf" srcId="{89271FE6-7EB8-4DF7-AB49-B19D0A41801A}" destId="{37EC9D74-9D4F-4196-BCD0-DA9DAD948D22}" srcOrd="0" destOrd="0" presId="urn:microsoft.com/office/officeart/2016/7/layout/VerticalSolidActionList"/>
    <dgm:cxn modelId="{987371A5-2D87-47B6-A2B8-BFC25A43025F}" srcId="{429802CF-4028-4D47-8FF6-F8C2F54A6EAB}" destId="{36B67122-A8C5-435E-BEFE-CBE3056BE36E}" srcOrd="0" destOrd="0" parTransId="{8D10670F-B84D-4677-AE98-54AA53446B46}" sibTransId="{359EA314-C62A-4EA3-AFAE-123BC7B0526D}"/>
    <dgm:cxn modelId="{8BE843AB-4401-447E-9E85-4E5EA3121A9F}" type="presOf" srcId="{36B67122-A8C5-435E-BEFE-CBE3056BE36E}" destId="{EB64957B-90C3-4093-8817-D58E9DC2AB98}" srcOrd="0" destOrd="0" presId="urn:microsoft.com/office/officeart/2016/7/layout/VerticalSolidActionList"/>
    <dgm:cxn modelId="{B9BCC0C5-BA7A-4448-A082-8E68132D1CC9}" srcId="{11F2AE2B-033B-49B4-AD33-D72C5D1E4621}" destId="{251E251A-824A-478B-BDB6-D13BDBFF9374}" srcOrd="0" destOrd="0" parTransId="{77235CE2-AC24-4FF8-BE03-C22BAFDF1020}" sibTransId="{37A9AF3C-54B8-4B12-A257-87A4908CBEDF}"/>
    <dgm:cxn modelId="{8BB51DF3-E47F-4AB3-B89E-C4231462D16D}" type="presOf" srcId="{429802CF-4028-4D47-8FF6-F8C2F54A6EAB}" destId="{DD7A80D1-EE0B-4F16-AFD1-0ABDFE307A2F}" srcOrd="0" destOrd="0" presId="urn:microsoft.com/office/officeart/2016/7/layout/VerticalSolidActionList"/>
    <dgm:cxn modelId="{BF615DFF-4309-4928-81B9-12657F6ABAC1}" type="presOf" srcId="{251E251A-824A-478B-BDB6-D13BDBFF9374}" destId="{D50FFA4D-0FB1-41E3-A652-EE7F74EEBA2F}" srcOrd="0" destOrd="0" presId="urn:microsoft.com/office/officeart/2016/7/layout/VerticalSolidActionList"/>
    <dgm:cxn modelId="{6C996897-8173-4FBB-848A-31EA4CE9CDF8}" type="presParOf" srcId="{37EC9D74-9D4F-4196-BCD0-DA9DAD948D22}" destId="{99EE2C07-142C-42F5-8A93-E0275FFB8D80}" srcOrd="0" destOrd="0" presId="urn:microsoft.com/office/officeart/2016/7/layout/VerticalSolidActionList"/>
    <dgm:cxn modelId="{3F20E7FB-C3EC-4454-B456-6102E8E3A952}" type="presParOf" srcId="{99EE2C07-142C-42F5-8A93-E0275FFB8D80}" destId="{7FB99873-D716-4D6A-A875-A63DFD192976}" srcOrd="0" destOrd="0" presId="urn:microsoft.com/office/officeart/2016/7/layout/VerticalSolidActionList"/>
    <dgm:cxn modelId="{431C1AA4-61D1-4307-B9D4-79237F4805D9}" type="presParOf" srcId="{99EE2C07-142C-42F5-8A93-E0275FFB8D80}" destId="{D50FFA4D-0FB1-41E3-A652-EE7F74EEBA2F}" srcOrd="1" destOrd="0" presId="urn:microsoft.com/office/officeart/2016/7/layout/VerticalSolidActionList"/>
    <dgm:cxn modelId="{862C2DD7-5B6C-4415-9DD9-035083576FB0}" type="presParOf" srcId="{37EC9D74-9D4F-4196-BCD0-DA9DAD948D22}" destId="{8C8BE546-D68B-4E05-8E08-BB693B7A9DA5}" srcOrd="1" destOrd="0" presId="urn:microsoft.com/office/officeart/2016/7/layout/VerticalSolidActionList"/>
    <dgm:cxn modelId="{CF7D8248-BFCD-4DF6-9C89-4D4DFD09C19A}" type="presParOf" srcId="{37EC9D74-9D4F-4196-BCD0-DA9DAD948D22}" destId="{3C6F0D8D-9A35-4F39-B162-D9D41FA8007D}" srcOrd="2" destOrd="0" presId="urn:microsoft.com/office/officeart/2016/7/layout/VerticalSolidActionList"/>
    <dgm:cxn modelId="{97F748CE-D609-4A28-9A98-F43012FB9F5A}" type="presParOf" srcId="{3C6F0D8D-9A35-4F39-B162-D9D41FA8007D}" destId="{DD7A80D1-EE0B-4F16-AFD1-0ABDFE307A2F}" srcOrd="0" destOrd="0" presId="urn:microsoft.com/office/officeart/2016/7/layout/VerticalSolidActionList"/>
    <dgm:cxn modelId="{10A8752B-9B1B-4E6B-9DFF-2722E3DB7F79}" type="presParOf" srcId="{3C6F0D8D-9A35-4F39-B162-D9D41FA8007D}" destId="{EB64957B-90C3-4093-8817-D58E9DC2AB98}"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FFA4D-0FB1-41E3-A652-EE7F74EEBA2F}">
      <dsp:nvSpPr>
        <dsp:cNvPr id="0" name=""/>
        <dsp:cNvSpPr/>
      </dsp:nvSpPr>
      <dsp:spPr>
        <a:xfrm>
          <a:off x="3093469" y="415"/>
          <a:ext cx="5611790" cy="229621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619" tIns="583238" rIns="152619" bIns="583238" numCol="1" spcCol="1270" anchor="ctr" anchorCtr="0">
          <a:noAutofit/>
        </a:bodyPr>
        <a:lstStyle/>
        <a:p>
          <a:pPr marL="0" lvl="0" indent="0" algn="l" defTabSz="1066800">
            <a:lnSpc>
              <a:spcPct val="90000"/>
            </a:lnSpc>
            <a:spcBef>
              <a:spcPct val="0"/>
            </a:spcBef>
            <a:spcAft>
              <a:spcPct val="35000"/>
            </a:spcAft>
            <a:buNone/>
          </a:pPr>
          <a:r>
            <a:rPr lang="en-US" sz="2400" kern="1200" dirty="0" err="1"/>
            <a:t>Capros</a:t>
          </a:r>
          <a:r>
            <a:rPr lang="en-US" sz="2400" kern="1200" baseline="30000" dirty="0"/>
            <a:t>® </a:t>
          </a:r>
          <a:r>
            <a:rPr lang="en-US" sz="2400" kern="1200" dirty="0"/>
            <a:t>Indian gooseberry fruit</a:t>
          </a:r>
          <a:r>
            <a:rPr lang="en-US" sz="2400" kern="1200" dirty="0">
              <a:solidFill>
                <a:sysClr val="windowText" lastClr="000000">
                  <a:hueOff val="0"/>
                  <a:satOff val="0"/>
                  <a:lumOff val="0"/>
                  <a:alphaOff val="0"/>
                </a:sysClr>
              </a:solidFill>
              <a:latin typeface="+mn-lt"/>
              <a:ea typeface="+mn-ea"/>
              <a:cs typeface="+mn-cs"/>
            </a:rPr>
            <a:t> supports healthy cholesterol levels by reducing an important enzyme for cholesterol synthesis in the liver</a:t>
          </a:r>
        </a:p>
      </dsp:txBody>
      <dsp:txXfrm>
        <a:off x="3093469" y="415"/>
        <a:ext cx="5611790" cy="2296210"/>
      </dsp:txXfrm>
    </dsp:sp>
    <dsp:sp modelId="{7FB99873-D716-4D6A-A875-A63DFD192976}">
      <dsp:nvSpPr>
        <dsp:cNvPr id="0" name=""/>
        <dsp:cNvSpPr/>
      </dsp:nvSpPr>
      <dsp:spPr>
        <a:xfrm>
          <a:off x="1127014" y="0"/>
          <a:ext cx="1966454" cy="229621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58" tIns="226815" rIns="104058" bIns="226815" numCol="1" spcCol="1270" anchor="ctr" anchorCtr="0">
          <a:noAutofit/>
        </a:bodyPr>
        <a:lstStyle/>
        <a:p>
          <a:pPr marL="0" lvl="0" indent="0" algn="ctr" defTabSz="1066800">
            <a:lnSpc>
              <a:spcPct val="90000"/>
            </a:lnSpc>
            <a:spcBef>
              <a:spcPct val="0"/>
            </a:spcBef>
            <a:spcAft>
              <a:spcPct val="35000"/>
            </a:spcAft>
            <a:buNone/>
          </a:pPr>
          <a:r>
            <a:rPr lang="en-US" sz="2400" kern="1200" dirty="0" err="1">
              <a:solidFill>
                <a:prstClr val="white"/>
              </a:solidFill>
              <a:latin typeface="Calibri Light" panose="020F0302020204030204"/>
              <a:ea typeface="+mn-ea"/>
              <a:cs typeface="+mn-cs"/>
            </a:rPr>
            <a:t>LipiTrim</a:t>
          </a:r>
          <a:r>
            <a:rPr lang="en-US" sz="2400" kern="1200" dirty="0">
              <a:solidFill>
                <a:prstClr val="white"/>
              </a:solidFill>
              <a:latin typeface="Calibri Light" panose="020F0302020204030204"/>
              <a:ea typeface="+mn-ea"/>
              <a:cs typeface="+mn-cs"/>
            </a:rPr>
            <a:t> supports healthy LDL levels</a:t>
          </a:r>
        </a:p>
      </dsp:txBody>
      <dsp:txXfrm>
        <a:off x="1127014" y="0"/>
        <a:ext cx="1966454" cy="2296210"/>
      </dsp:txXfrm>
    </dsp:sp>
    <dsp:sp modelId="{EB64957B-90C3-4093-8817-D58E9DC2AB98}">
      <dsp:nvSpPr>
        <dsp:cNvPr id="0" name=""/>
        <dsp:cNvSpPr/>
      </dsp:nvSpPr>
      <dsp:spPr>
        <a:xfrm>
          <a:off x="3093469" y="2434399"/>
          <a:ext cx="5611790" cy="2296210"/>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619" tIns="583238" rIns="152619" bIns="583238" numCol="1" spcCol="1270" anchor="ctr" anchorCtr="0">
          <a:noAutofit/>
        </a:bodyPr>
        <a:lstStyle/>
        <a:p>
          <a:pPr marL="0" lvl="0" indent="0" algn="l" defTabSz="1066800">
            <a:lnSpc>
              <a:spcPct val="90000"/>
            </a:lnSpc>
            <a:spcBef>
              <a:spcPct val="0"/>
            </a:spcBef>
            <a:spcAft>
              <a:spcPct val="35000"/>
            </a:spcAft>
            <a:buNone/>
          </a:pPr>
          <a:r>
            <a:rPr lang="en-US" sz="2400" kern="1200" dirty="0" err="1"/>
            <a:t>Capros</a:t>
          </a:r>
          <a:r>
            <a:rPr lang="en-US" sz="2400" kern="1200" baseline="30000" dirty="0"/>
            <a:t>® </a:t>
          </a:r>
          <a:r>
            <a:rPr lang="en-US" sz="2400" kern="1200" dirty="0"/>
            <a:t>Indian gooseberry </a:t>
          </a:r>
          <a:r>
            <a:rPr lang="en-US" sz="2400" kern="1200" dirty="0">
              <a:latin typeface="+mn-lt"/>
            </a:rPr>
            <a:t>fruit appears to increase HDL. HDL transports excess cholesterol from the heart and back to the liver for elimination and it also prevents the oxidation of LDL. </a:t>
          </a:r>
        </a:p>
      </dsp:txBody>
      <dsp:txXfrm>
        <a:off x="3093469" y="2434399"/>
        <a:ext cx="5611790" cy="2296210"/>
      </dsp:txXfrm>
    </dsp:sp>
    <dsp:sp modelId="{DD7A80D1-EE0B-4F16-AFD1-0ABDFE307A2F}">
      <dsp:nvSpPr>
        <dsp:cNvPr id="0" name=""/>
        <dsp:cNvSpPr/>
      </dsp:nvSpPr>
      <dsp:spPr>
        <a:xfrm>
          <a:off x="1127014" y="2434399"/>
          <a:ext cx="1966454" cy="2296210"/>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58" tIns="226815" rIns="104058" bIns="226815" numCol="1" spcCol="1270" anchor="ctr" anchorCtr="0">
          <a:noAutofit/>
        </a:bodyPr>
        <a:lstStyle/>
        <a:p>
          <a:pPr marL="0" lvl="0" indent="0" algn="ctr" defTabSz="1066800">
            <a:lnSpc>
              <a:spcPct val="90000"/>
            </a:lnSpc>
            <a:spcBef>
              <a:spcPct val="0"/>
            </a:spcBef>
            <a:spcAft>
              <a:spcPct val="35000"/>
            </a:spcAft>
            <a:buNone/>
          </a:pPr>
          <a:r>
            <a:rPr lang="en-US" sz="2400" kern="1200" dirty="0">
              <a:solidFill>
                <a:prstClr val="white"/>
              </a:solidFill>
              <a:latin typeface="Calibri Light" panose="020F0302020204030204"/>
              <a:ea typeface="+mn-ea"/>
              <a:cs typeface="+mn-cs"/>
            </a:rPr>
            <a:t>LipiTrim may increase HDL level</a:t>
          </a:r>
        </a:p>
      </dsp:txBody>
      <dsp:txXfrm>
        <a:off x="1127014" y="2434399"/>
        <a:ext cx="1966454" cy="2296210"/>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AE6C4-3508-4E88-9312-F6902D9F9736}"/>
              </a:ext>
            </a:extLst>
          </p:cNvPr>
          <p:cNvSpPr>
            <a:spLocks noGrp="1"/>
          </p:cNvSpPr>
          <p:nvPr>
            <p:ph type="hdr" sz="quarter"/>
          </p:nvPr>
        </p:nvSpPr>
        <p:spPr>
          <a:xfrm>
            <a:off x="1" y="2"/>
            <a:ext cx="4032567" cy="35221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250F36-637F-4DD4-936D-1463BC94F505}"/>
              </a:ext>
            </a:extLst>
          </p:cNvPr>
          <p:cNvSpPr>
            <a:spLocks noGrp="1"/>
          </p:cNvSpPr>
          <p:nvPr>
            <p:ph type="dt" sz="quarter" idx="1"/>
          </p:nvPr>
        </p:nvSpPr>
        <p:spPr>
          <a:xfrm>
            <a:off x="5271206" y="2"/>
            <a:ext cx="4032567" cy="352215"/>
          </a:xfrm>
          <a:prstGeom prst="rect">
            <a:avLst/>
          </a:prstGeom>
        </p:spPr>
        <p:txBody>
          <a:bodyPr vert="horz" lIns="91440" tIns="45720" rIns="91440" bIns="45720" rtlCol="0"/>
          <a:lstStyle>
            <a:lvl1pPr algn="r">
              <a:defRPr sz="1200"/>
            </a:lvl1pPr>
          </a:lstStyle>
          <a:p>
            <a:fld id="{209BE139-8C1B-4E23-A89A-74727C6BA0AB}" type="datetimeFigureOut">
              <a:rPr lang="en-US" smtClean="0"/>
              <a:t>11/1/2018</a:t>
            </a:fld>
            <a:endParaRPr lang="en-US"/>
          </a:p>
        </p:txBody>
      </p:sp>
      <p:sp>
        <p:nvSpPr>
          <p:cNvPr id="4" name="Footer Placeholder 3">
            <a:extLst>
              <a:ext uri="{FF2B5EF4-FFF2-40B4-BE49-F238E27FC236}">
                <a16:creationId xmlns:a16="http://schemas.microsoft.com/office/drawing/2014/main" id="{C0A867C5-7DA1-419D-A930-751F35D500BB}"/>
              </a:ext>
            </a:extLst>
          </p:cNvPr>
          <p:cNvSpPr>
            <a:spLocks noGrp="1"/>
          </p:cNvSpPr>
          <p:nvPr>
            <p:ph type="ftr" sz="quarter" idx="2"/>
          </p:nvPr>
        </p:nvSpPr>
        <p:spPr>
          <a:xfrm>
            <a:off x="1" y="6667711"/>
            <a:ext cx="4032567" cy="35221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0F3E761-BD7E-46E2-B3C6-46501E6B40CB}"/>
              </a:ext>
            </a:extLst>
          </p:cNvPr>
          <p:cNvSpPr>
            <a:spLocks noGrp="1"/>
          </p:cNvSpPr>
          <p:nvPr>
            <p:ph type="sldNum" sz="quarter" idx="3"/>
          </p:nvPr>
        </p:nvSpPr>
        <p:spPr>
          <a:xfrm>
            <a:off x="5271206" y="6667711"/>
            <a:ext cx="4032567" cy="352214"/>
          </a:xfrm>
          <a:prstGeom prst="rect">
            <a:avLst/>
          </a:prstGeom>
        </p:spPr>
        <p:txBody>
          <a:bodyPr vert="horz" lIns="91440" tIns="45720" rIns="91440" bIns="45720" rtlCol="0" anchor="b"/>
          <a:lstStyle>
            <a:lvl1pPr algn="r">
              <a:defRPr sz="1200"/>
            </a:lvl1pPr>
          </a:lstStyle>
          <a:p>
            <a:fld id="{E3E673C2-7FF0-4AE7-8C42-E212B9E7BA05}" type="slidenum">
              <a:rPr lang="en-US" smtClean="0"/>
              <a:t>‹#›</a:t>
            </a:fld>
            <a:endParaRPr lang="en-US"/>
          </a:p>
        </p:txBody>
      </p:sp>
    </p:spTree>
    <p:extLst>
      <p:ext uri="{BB962C8B-B14F-4D97-AF65-F5344CB8AC3E}">
        <p14:creationId xmlns:p14="http://schemas.microsoft.com/office/powerpoint/2010/main" val="39157642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7748" units="cm"/>
          <inkml:channel name="Y" type="integer" max="15652" units="cm"/>
          <inkml:channel name="F" type="integer" max="1023" units="dev"/>
          <inkml:channel name="T" type="integer" max="2.14748E9" units="dev"/>
        </inkml:traceFormat>
        <inkml:channelProperties>
          <inkml:channelProperty channel="X" name="resolution" value="1000.28839" units="1/cm"/>
          <inkml:channelProperty channel="Y" name="resolution" value="1000.12781" units="1/cm"/>
          <inkml:channelProperty channel="F" name="resolution" value="0" units="1/dev"/>
          <inkml:channelProperty channel="T" name="resolution" value="1" units="1/dev"/>
        </inkml:channelProperties>
      </inkml:inkSource>
      <inkml:timestamp xml:id="ts0" timeString="2018-10-19T09:05:42.671"/>
    </inkml:context>
    <inkml:brush xml:id="br0">
      <inkml:brushProperty name="width" value="0.05292" units="cm"/>
      <inkml:brushProperty name="height" value="0.05292" units="cm"/>
      <inkml:brushProperty name="color" value="#FF0000"/>
    </inkml:brush>
  </inkml:definitions>
  <inkml:trace contextRef="#ctx0" brushRef="#br0">32594 17596 1023 0</inkml:trace>
  <inkml:trace contextRef="#ctx0" brushRef="#br0" timeOffset="7.0008">33101 17518 108 0,'-69'102'0'16,"0"1"0"-16</inkml:trace>
  <inkml:trace contextRef="#ctx0" brushRef="#br0" timeOffset="16.0072">32870 17997 566 0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032567" cy="352215"/>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5271206" y="2"/>
            <a:ext cx="4032567" cy="352215"/>
          </a:xfrm>
          <a:prstGeom prst="rect">
            <a:avLst/>
          </a:prstGeom>
        </p:spPr>
        <p:txBody>
          <a:bodyPr vert="horz" lIns="91440" tIns="45720" rIns="91440" bIns="45720" rtlCol="0"/>
          <a:lstStyle>
            <a:lvl1pPr algn="r">
              <a:defRPr sz="1200"/>
            </a:lvl1pPr>
          </a:lstStyle>
          <a:p>
            <a:fld id="{92A54FE6-D852-4284-809B-1D5ACB427A66}" type="datetimeFigureOut">
              <a:rPr lang="en-SG" smtClean="0"/>
              <a:t>1/11/2018</a:t>
            </a:fld>
            <a:endParaRPr lang="en-SG"/>
          </a:p>
        </p:txBody>
      </p:sp>
      <p:sp>
        <p:nvSpPr>
          <p:cNvPr id="4" name="Slide Image Placeholder 3"/>
          <p:cNvSpPr>
            <a:spLocks noGrp="1" noRot="1" noChangeAspect="1"/>
          </p:cNvSpPr>
          <p:nvPr>
            <p:ph type="sldImg" idx="2"/>
          </p:nvPr>
        </p:nvSpPr>
        <p:spPr>
          <a:xfrm>
            <a:off x="2547938" y="877888"/>
            <a:ext cx="4210050" cy="236855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930593" y="3378341"/>
            <a:ext cx="7444740" cy="276409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1" y="6667711"/>
            <a:ext cx="4032567" cy="352214"/>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5271206" y="6667711"/>
            <a:ext cx="4032567" cy="352214"/>
          </a:xfrm>
          <a:prstGeom prst="rect">
            <a:avLst/>
          </a:prstGeom>
        </p:spPr>
        <p:txBody>
          <a:bodyPr vert="horz" lIns="91440" tIns="45720" rIns="91440" bIns="45720" rtlCol="0" anchor="b"/>
          <a:lstStyle>
            <a:lvl1pPr algn="r">
              <a:defRPr sz="1200"/>
            </a:lvl1pPr>
          </a:lstStyle>
          <a:p>
            <a:fld id="{408E401F-ACCA-400D-9E48-2BD0E9CC5B27}" type="slidenum">
              <a:rPr lang="en-SG" smtClean="0"/>
              <a:t>‹#›</a:t>
            </a:fld>
            <a:endParaRPr lang="en-SG"/>
          </a:p>
        </p:txBody>
      </p:sp>
    </p:spTree>
    <p:extLst>
      <p:ext uri="{BB962C8B-B14F-4D97-AF65-F5344CB8AC3E}">
        <p14:creationId xmlns:p14="http://schemas.microsoft.com/office/powerpoint/2010/main" val="1043614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a:t>
            </a:r>
            <a:r>
              <a:rPr lang="en-US" baseline="0" dirty="0"/>
              <a:t> longer a concept, it’s a reality.</a:t>
            </a:r>
            <a:endParaRPr lang="en-US" dirty="0"/>
          </a:p>
        </p:txBody>
      </p:sp>
      <p:sp>
        <p:nvSpPr>
          <p:cNvPr id="4" name="Slide Number Placeholder 3"/>
          <p:cNvSpPr>
            <a:spLocks noGrp="1"/>
          </p:cNvSpPr>
          <p:nvPr>
            <p:ph type="sldNum" sz="quarter" idx="10"/>
          </p:nvPr>
        </p:nvSpPr>
        <p:spPr/>
        <p:txBody>
          <a:bodyPr/>
          <a:lstStyle/>
          <a:p>
            <a:fld id="{3826EACE-01A4-46BC-87F4-312F145B3FF8}" type="slidenum">
              <a:rPr lang="en-US" smtClean="0"/>
              <a:t>1</a:t>
            </a:fld>
            <a:endParaRPr lang="en-US"/>
          </a:p>
        </p:txBody>
      </p:sp>
    </p:spTree>
    <p:extLst>
      <p:ext uri="{BB962C8B-B14F-4D97-AF65-F5344CB8AC3E}">
        <p14:creationId xmlns:p14="http://schemas.microsoft.com/office/powerpoint/2010/main" val="2137194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 out BV</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6EACE-01A4-46BC-87F4-312F145B3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348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Introducing</a:t>
            </a:r>
            <a:r>
              <a:rPr lang="en-US" baseline="0" dirty="0"/>
              <a:t>… then bring in the </a:t>
            </a:r>
            <a:r>
              <a:rPr lang="en-US" baseline="0" dirty="0" err="1"/>
              <a:t>handsoap</a:t>
            </a:r>
            <a:endParaRPr lang="en-US" baseline="0" dirty="0"/>
          </a:p>
          <a:p>
            <a:r>
              <a:rPr lang="en-US" baseline="0" dirty="0"/>
              <a:t>All countries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6EACE-01A4-46BC-87F4-312F145B3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598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Introducing</a:t>
            </a:r>
            <a:r>
              <a:rPr lang="en-US" baseline="0" dirty="0"/>
              <a:t>… then bring in the </a:t>
            </a:r>
            <a:r>
              <a:rPr lang="en-US" baseline="0" dirty="0" err="1"/>
              <a:t>handsoap</a:t>
            </a:r>
            <a:endParaRPr lang="en-US" baseline="0" dirty="0"/>
          </a:p>
          <a:p>
            <a:r>
              <a:rPr lang="en-US" baseline="0" dirty="0"/>
              <a:t>All countries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6EACE-01A4-46BC-87F4-312F145B3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089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countries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6EACE-01A4-46BC-87F4-312F145B3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215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8E401F-ACCA-400D-9E48-2BD0E9CC5B27}" type="slidenum">
              <a:rPr lang="en-SG" smtClean="0"/>
              <a:t>40</a:t>
            </a:fld>
            <a:endParaRPr lang="en-SG"/>
          </a:p>
        </p:txBody>
      </p:sp>
    </p:spTree>
    <p:extLst>
      <p:ext uri="{BB962C8B-B14F-4D97-AF65-F5344CB8AC3E}">
        <p14:creationId xmlns:p14="http://schemas.microsoft.com/office/powerpoint/2010/main" val="465358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Merge</a:t>
            </a:r>
            <a:r>
              <a:rPr lang="en-US" baseline="0" dirty="0"/>
              <a:t> with previous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6EACE-01A4-46BC-87F4-312F145B3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382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a:t>
            </a:r>
            <a:r>
              <a:rPr lang="en-US" baseline="0" dirty="0"/>
              <a:t> brand if available in sg, if yes we can keep. Add more local brand which has adjust of </a:t>
            </a:r>
            <a:r>
              <a:rPr lang="en-US" baseline="0" dirty="0" err="1"/>
              <a:t>cb</a:t>
            </a:r>
            <a:r>
              <a:rPr lang="en-US" baseline="0" dirty="0"/>
              <a:t> and </a:t>
            </a:r>
            <a:r>
              <a:rPr lang="en-US" baseline="0" dirty="0" err="1"/>
              <a:t>ibv</a:t>
            </a:r>
            <a:r>
              <a:rPr lang="en-US" baseline="0" dirty="0"/>
              <a:t> increase for the pass 6 months</a:t>
            </a:r>
          </a:p>
          <a:p>
            <a:r>
              <a:rPr lang="en-US" baseline="0" dirty="0"/>
              <a:t>VC BREAK INTO 2 SLIDES – NO CLICK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EEBDA-37DB-4D90-9B67-2612DD998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325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a:t>
            </a:r>
            <a:r>
              <a:rPr lang="en-US" baseline="0" dirty="0"/>
              <a:t> brand if available in sg, if yes we can keep. Add more local brand which has adjust of </a:t>
            </a:r>
            <a:r>
              <a:rPr lang="en-US" baseline="0" dirty="0" err="1"/>
              <a:t>cb</a:t>
            </a:r>
            <a:r>
              <a:rPr lang="en-US" baseline="0" dirty="0"/>
              <a:t> and </a:t>
            </a:r>
            <a:r>
              <a:rPr lang="en-US" baseline="0" dirty="0" err="1"/>
              <a:t>ibv</a:t>
            </a:r>
            <a:r>
              <a:rPr lang="en-US" baseline="0" dirty="0"/>
              <a:t> increase for the pass 6 months</a:t>
            </a:r>
          </a:p>
          <a:p>
            <a:r>
              <a:rPr lang="en-US" baseline="0" dirty="0"/>
              <a:t>VC BREAK INTO 2 SLIDES – NO CLICK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EEBDA-37DB-4D90-9B67-2612DD998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686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a:t>
            </a:r>
            <a:r>
              <a:rPr lang="en-US" baseline="0" dirty="0"/>
              <a:t> brand if available in sg, if yes we can keep. Add more local brand which has adjust of </a:t>
            </a:r>
            <a:r>
              <a:rPr lang="en-US" baseline="0" dirty="0" err="1"/>
              <a:t>cb</a:t>
            </a:r>
            <a:r>
              <a:rPr lang="en-US" baseline="0" dirty="0"/>
              <a:t> and </a:t>
            </a:r>
            <a:r>
              <a:rPr lang="en-US" baseline="0" dirty="0" err="1"/>
              <a:t>ibv</a:t>
            </a:r>
            <a:r>
              <a:rPr lang="en-US" baseline="0" dirty="0"/>
              <a:t> increase for the pass 6 months</a:t>
            </a:r>
          </a:p>
          <a:p>
            <a:r>
              <a:rPr lang="en-US" baseline="0" dirty="0"/>
              <a:t>VC BREAK INTO 2 SLIDES – NO CLICK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EEBDA-37DB-4D90-9B67-2612DD998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969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want more?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6EACE-01A4-46BC-87F4-312F145B3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990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6EACE-01A4-46BC-87F4-312F145B3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029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8E401F-ACCA-400D-9E48-2BD0E9CC5B27}" type="slidenum">
              <a:rPr lang="en-SG" smtClean="0"/>
              <a:t>48</a:t>
            </a:fld>
            <a:endParaRPr lang="en-SG"/>
          </a:p>
        </p:txBody>
      </p:sp>
    </p:spTree>
    <p:extLst>
      <p:ext uri="{BB962C8B-B14F-4D97-AF65-F5344CB8AC3E}">
        <p14:creationId xmlns:p14="http://schemas.microsoft.com/office/powerpoint/2010/main" val="3684238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store since last event</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DEEE2-7677-4FE1-9BBA-FFF2A05829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459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Localized</a:t>
            </a:r>
            <a:r>
              <a:rPr lang="en-US" baseline="0" dirty="0"/>
              <a:t> to some new online PS stores (May-Sep)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DEEE2-7677-4FE1-9BBA-FFF2A05829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863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store since last event</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DEEE2-7677-4FE1-9BBA-FFF2A05829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304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Localized</a:t>
            </a:r>
            <a:r>
              <a:rPr lang="en-US" baseline="0" dirty="0"/>
              <a:t> to some new online PS stores (May-Sep)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DEEE2-7677-4FE1-9BBA-FFF2A05829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969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store since last event</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FDEEE2-7677-4FE1-9BBA-FFF2A05829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722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8E401F-ACCA-400D-9E48-2BD0E9CC5B27}" type="slidenum">
              <a:rPr lang="en-SG" smtClean="0"/>
              <a:t>58</a:t>
            </a:fld>
            <a:endParaRPr lang="en-SG"/>
          </a:p>
        </p:txBody>
      </p:sp>
    </p:spTree>
    <p:extLst>
      <p:ext uri="{BB962C8B-B14F-4D97-AF65-F5344CB8AC3E}">
        <p14:creationId xmlns:p14="http://schemas.microsoft.com/office/powerpoint/2010/main" val="3105581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Singtel :4% IBV, Fareast Flora _ 2CB and 6IBV</a:t>
            </a:r>
          </a:p>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1A4C6-F6A5-453E-BD2B-56D740F72B79}"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579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a:t>Guava – 2%CB 6% IBV	</a:t>
            </a:r>
            <a:r>
              <a:rPr lang="en-SG" dirty="0" err="1"/>
              <a:t>EAmart</a:t>
            </a:r>
            <a:r>
              <a:rPr lang="en-SG"/>
              <a:t> 2%CB and 5% IBV</a:t>
            </a:r>
          </a:p>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1A4C6-F6A5-453E-BD2B-56D740F72B79}"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450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TRAINERS</a:t>
            </a:r>
            <a:r>
              <a:rPr lang="en-US" b="1" baseline="0" dirty="0"/>
              <a:t> NOTES:</a:t>
            </a:r>
          </a:p>
          <a:p>
            <a:r>
              <a:rPr lang="en-US" baseline="0" dirty="0"/>
              <a:t>Transitional slide.</a:t>
            </a:r>
          </a:p>
          <a:p>
            <a:pPr marL="171450" indent="-171450">
              <a:buFont typeface="Arial"/>
              <a:buChar char="•"/>
            </a:pPr>
            <a:r>
              <a:rPr lang="en-US" baseline="0" dirty="0"/>
              <a:t>The big point to make here is that there is proven system and tools to support the actions required to be successful.  You don’t have to ambiguously go about funding your shopping annuity.  You can make calculated decisions and duplicate that process with your team to create a shopping annuity for yourself.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EFA50-432A-5B47-9164-EA25356F6F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192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Trial Size product</a:t>
            </a:r>
          </a:p>
        </p:txBody>
      </p:sp>
      <p:sp>
        <p:nvSpPr>
          <p:cNvPr id="4" name="Slide Number Placeholder 3"/>
          <p:cNvSpPr>
            <a:spLocks noGrp="1"/>
          </p:cNvSpPr>
          <p:nvPr>
            <p:ph type="sldNum" sz="quarter" idx="10"/>
          </p:nvPr>
        </p:nvSpPr>
        <p:spPr/>
        <p:txBody>
          <a:bodyPr/>
          <a:lstStyle/>
          <a:p>
            <a:fld id="{408E401F-ACCA-400D-9E48-2BD0E9CC5B27}" type="slidenum">
              <a:rPr lang="en-SG" smtClean="0"/>
              <a:t>7</a:t>
            </a:fld>
            <a:endParaRPr lang="en-SG"/>
          </a:p>
        </p:txBody>
      </p:sp>
    </p:spTree>
    <p:extLst>
      <p:ext uri="{BB962C8B-B14F-4D97-AF65-F5344CB8AC3E}">
        <p14:creationId xmlns:p14="http://schemas.microsoft.com/office/powerpoint/2010/main" val="501627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a:t>
            </a:r>
            <a:r>
              <a:rPr lang="en-US" baseline="0" dirty="0"/>
              <a:t> trim café booth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26EACE-01A4-46BC-87F4-312F145B3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376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14C2ED-AB49-7746-8653-59E76258F1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591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this is about 25-30 mg less than 	an 8 ounce cup of coffee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220CB7-DCA5-4E5B-97F1-300CDD8D2A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8476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point out how this is different than CORE.</a:t>
            </a:r>
            <a:r>
              <a:rPr lang="en-US" baseline="0" dirty="0"/>
              <a:t>  That they can be taken together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220CB7-DCA5-4E5B-97F1-300CDD8D2A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7853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billions cups of coffee served globally everyday</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826EACE-01A4-46BC-87F4-312F145B3FF8}" type="slidenum">
              <a:rPr lang="en-US" smtClean="0"/>
              <a:t>32</a:t>
            </a:fld>
            <a:endParaRPr lang="en-US"/>
          </a:p>
        </p:txBody>
      </p:sp>
    </p:spTree>
    <p:extLst>
      <p:ext uri="{BB962C8B-B14F-4D97-AF65-F5344CB8AC3E}">
        <p14:creationId xmlns:p14="http://schemas.microsoft.com/office/powerpoint/2010/main" val="2707569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8D3C1A-6E80-A741-BA7B-DFE18E4928EC}" type="datetimeFigureOut">
              <a:rPr lang="en-US">
                <a:solidFill>
                  <a:prstClr val="black">
                    <a:tint val="75000"/>
                  </a:prstClr>
                </a:solidFill>
              </a:rPr>
              <a:pPr/>
              <a:t>11/1/2018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402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8D3C1A-6E80-A741-BA7B-DFE18E4928EC}" type="datetimeFigureOut">
              <a:rPr lang="en-US">
                <a:solidFill>
                  <a:prstClr val="black">
                    <a:tint val="75000"/>
                  </a:prstClr>
                </a:solidFill>
              </a:rPr>
              <a:pPr/>
              <a:t>11/1/2018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8444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3993B0-79D4-4D42-84D9-34E7D0F82228}" type="datetimeFigureOut">
              <a:rPr lang="en-US" smtClean="0">
                <a:solidFill>
                  <a:prstClr val="white">
                    <a:tint val="75000"/>
                  </a:prstClr>
                </a:solidFill>
                <a:latin typeface="Calibri"/>
              </a:rPr>
              <a:pPr/>
              <a:t>11/1/2018</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5BB737FA-298B-814F-9269-789D379ECF6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1527789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3993B0-79D4-4D42-84D9-34E7D0F82228}" type="datetimeFigureOut">
              <a:rPr lang="en-US" smtClean="0">
                <a:solidFill>
                  <a:prstClr val="white">
                    <a:tint val="75000"/>
                  </a:prstClr>
                </a:solidFill>
                <a:latin typeface="Calibri"/>
              </a:rPr>
              <a:pPr/>
              <a:t>11/1/2018</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5BB737FA-298B-814F-9269-789D379ECF6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473238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dirty="0"/>
              <a:t>Drag and Drop Image Here</a:t>
            </a:r>
          </a:p>
        </p:txBody>
      </p:sp>
    </p:spTree>
    <p:extLst>
      <p:ext uri="{BB962C8B-B14F-4D97-AF65-F5344CB8AC3E}">
        <p14:creationId xmlns:p14="http://schemas.microsoft.com/office/powerpoint/2010/main" val="21010978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24_Custom Layout">
    <p:spTree>
      <p:nvGrpSpPr>
        <p:cNvPr id="1" name=""/>
        <p:cNvGrpSpPr/>
        <p:nvPr/>
      </p:nvGrpSpPr>
      <p:grpSpPr>
        <a:xfrm>
          <a:off x="0" y="0"/>
          <a:ext cx="0" cy="0"/>
          <a:chOff x="0" y="0"/>
          <a:chExt cx="0" cy="0"/>
        </a:xfrm>
      </p:grpSpPr>
      <p:sp>
        <p:nvSpPr>
          <p:cNvPr id="4" name="Rectangle 3"/>
          <p:cNvSpPr/>
          <p:nvPr userDrawn="1"/>
        </p:nvSpPr>
        <p:spPr>
          <a:xfrm>
            <a:off x="0" y="0"/>
            <a:ext cx="12192000" cy="64878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6186323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1" name="Rectangle 10"/>
          <p:cNvSpPr/>
          <p:nvPr userDrawn="1"/>
        </p:nvSpPr>
        <p:spPr>
          <a:xfrm>
            <a:off x="0" y="1428299"/>
            <a:ext cx="1711234" cy="4436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29415346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3993B0-79D4-4D42-84D9-34E7D0F82228}" type="datetimeFigureOut">
              <a:rPr lang="en-US" smtClean="0"/>
              <a:pPr/>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461697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3993B0-79D4-4D42-84D9-34E7D0F82228}" type="datetimeFigureOut">
              <a:rPr lang="en-US" smtClean="0"/>
              <a:pPr/>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36822375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3993B0-79D4-4D42-84D9-34E7D0F82228}" type="datetimeFigureOut">
              <a:rPr lang="en-US" smtClean="0"/>
              <a:pPr/>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12424281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3993B0-79D4-4D42-84D9-34E7D0F82228}" type="datetimeFigureOut">
              <a:rPr lang="en-US" smtClean="0"/>
              <a:pPr/>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28198295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3993B0-79D4-4D42-84D9-34E7D0F82228}" type="datetimeFigureOut">
              <a:rPr lang="en-US" smtClean="0"/>
              <a:pPr/>
              <a:t>11/1/2018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301480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8D3C1A-6E80-A741-BA7B-DFE18E4928EC}" type="datetimeFigureOut">
              <a:rPr lang="en-US">
                <a:solidFill>
                  <a:prstClr val="black">
                    <a:tint val="75000"/>
                  </a:prstClr>
                </a:solidFill>
              </a:rPr>
              <a:pPr/>
              <a:t>11/1/2018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6086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3993B0-79D4-4D42-84D9-34E7D0F82228}" type="datetimeFigureOut">
              <a:rPr lang="en-US" smtClean="0"/>
              <a:pPr/>
              <a:t>11/1/2018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24296201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3993B0-79D4-4D42-84D9-34E7D0F82228}" type="datetimeFigureOut">
              <a:rPr lang="en-US" smtClean="0"/>
              <a:pPr/>
              <a:t>11/1/2018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33968368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3993B0-79D4-4D42-84D9-34E7D0F82228}" type="datetimeFigureOut">
              <a:rPr lang="en-US" smtClean="0"/>
              <a:pPr/>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30691736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3993B0-79D4-4D42-84D9-34E7D0F82228}" type="datetimeFigureOut">
              <a:rPr lang="en-US" smtClean="0"/>
              <a:pPr/>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28853544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3993B0-79D4-4D42-84D9-34E7D0F82228}" type="datetimeFigureOut">
              <a:rPr lang="en-US" smtClean="0"/>
              <a:pPr/>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7250348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3993B0-79D4-4D42-84D9-34E7D0F82228}" type="datetimeFigureOut">
              <a:rPr lang="en-US" smtClean="0"/>
              <a:pPr/>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B737FA-298B-814F-9269-789D379ECF66}" type="slidenum">
              <a:rPr lang="en-US" smtClean="0"/>
              <a:pPr/>
              <a:t>‹#›</a:t>
            </a:fld>
            <a:endParaRPr lang="en-US"/>
          </a:p>
        </p:txBody>
      </p:sp>
    </p:spTree>
    <p:extLst>
      <p:ext uri="{BB962C8B-B14F-4D97-AF65-F5344CB8AC3E}">
        <p14:creationId xmlns:p14="http://schemas.microsoft.com/office/powerpoint/2010/main" val="6345281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dirty="0"/>
              <a:t>Drag and Drop Image Here</a:t>
            </a:r>
          </a:p>
        </p:txBody>
      </p:sp>
    </p:spTree>
    <p:extLst>
      <p:ext uri="{BB962C8B-B14F-4D97-AF65-F5344CB8AC3E}">
        <p14:creationId xmlns:p14="http://schemas.microsoft.com/office/powerpoint/2010/main" val="20378332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24_Custom Layout">
    <p:spTree>
      <p:nvGrpSpPr>
        <p:cNvPr id="1" name=""/>
        <p:cNvGrpSpPr/>
        <p:nvPr/>
      </p:nvGrpSpPr>
      <p:grpSpPr>
        <a:xfrm>
          <a:off x="0" y="0"/>
          <a:ext cx="0" cy="0"/>
          <a:chOff x="0" y="0"/>
          <a:chExt cx="0" cy="0"/>
        </a:xfrm>
      </p:grpSpPr>
      <p:sp>
        <p:nvSpPr>
          <p:cNvPr id="4" name="Rectangle 3"/>
          <p:cNvSpPr/>
          <p:nvPr userDrawn="1"/>
        </p:nvSpPr>
        <p:spPr>
          <a:xfrm>
            <a:off x="0" y="0"/>
            <a:ext cx="12192000" cy="64878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866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1" name="Rectangle 10"/>
          <p:cNvSpPr/>
          <p:nvPr userDrawn="1"/>
        </p:nvSpPr>
        <p:spPr>
          <a:xfrm>
            <a:off x="0" y="1428299"/>
            <a:ext cx="1711234" cy="4436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9421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AF8CDE-DD35-42DC-A2EE-82C10120EA24}"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2550025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6704" y="1"/>
            <a:ext cx="9251863" cy="6857999"/>
          </a:xfrm>
          <a:custGeom>
            <a:avLst/>
            <a:gdLst>
              <a:gd name="connsiteX0" fmla="*/ 0 w 9251863"/>
              <a:gd name="connsiteY0" fmla="*/ 0 h 6857999"/>
              <a:gd name="connsiteX1" fmla="*/ 9251863 w 9251863"/>
              <a:gd name="connsiteY1" fmla="*/ 0 h 6857999"/>
              <a:gd name="connsiteX2" fmla="*/ 2384383 w 9251863"/>
              <a:gd name="connsiteY2" fmla="*/ 6857999 h 6857999"/>
              <a:gd name="connsiteX3" fmla="*/ 0 w 925186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9251863" h="6857999">
                <a:moveTo>
                  <a:pt x="0" y="0"/>
                </a:moveTo>
                <a:lnTo>
                  <a:pt x="9251863" y="0"/>
                </a:lnTo>
                <a:lnTo>
                  <a:pt x="2384383" y="6857999"/>
                </a:lnTo>
                <a:lnTo>
                  <a:pt x="0" y="6857999"/>
                </a:lnTo>
                <a:close/>
              </a:path>
            </a:pathLst>
          </a:custGeom>
        </p:spPr>
        <p:txBody>
          <a:bodyPr wrap="square">
            <a:noAutofit/>
          </a:bodyPr>
          <a:lstStyle/>
          <a:p>
            <a:endParaRPr lang="id-ID"/>
          </a:p>
        </p:txBody>
      </p:sp>
      <p:grpSp>
        <p:nvGrpSpPr>
          <p:cNvPr id="3" name="Group 2"/>
          <p:cNvGrpSpPr/>
          <p:nvPr userDrawn="1"/>
        </p:nvGrpSpPr>
        <p:grpSpPr>
          <a:xfrm>
            <a:off x="2286000" y="1"/>
            <a:ext cx="9906000" cy="6858000"/>
            <a:chOff x="2286000" y="0"/>
            <a:chExt cx="9906000" cy="6858000"/>
          </a:xfrm>
          <a:solidFill>
            <a:schemeClr val="accent1">
              <a:lumMod val="75000"/>
            </a:schemeClr>
          </a:solidFill>
        </p:grpSpPr>
        <p:sp>
          <p:nvSpPr>
            <p:cNvPr id="4" name="Right Triangle 3"/>
            <p:cNvSpPr/>
            <p:nvPr/>
          </p:nvSpPr>
          <p:spPr>
            <a:xfrm flipH="1">
              <a:off x="2286000" y="0"/>
              <a:ext cx="6879160" cy="6858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sp>
          <p:nvSpPr>
            <p:cNvPr id="5" name="Rectangle 4"/>
            <p:cNvSpPr/>
            <p:nvPr/>
          </p:nvSpPr>
          <p:spPr>
            <a:xfrm>
              <a:off x="9165160" y="0"/>
              <a:ext cx="302684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spTree>
    <p:extLst>
      <p:ext uri="{BB962C8B-B14F-4D97-AF65-F5344CB8AC3E}">
        <p14:creationId xmlns:p14="http://schemas.microsoft.com/office/powerpoint/2010/main" val="2498979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AF8CDE-DD35-42DC-A2EE-82C10120EA24}"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7956286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AF8CDE-DD35-42DC-A2EE-82C10120EA24}"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4779117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AF8CDE-DD35-42DC-A2EE-82C10120EA24}"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10238005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AF8CDE-DD35-42DC-A2EE-82C10120EA24}" type="datetimeFigureOut">
              <a:rPr lang="en-US" smtClean="0"/>
              <a:t>11/1/2018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30960984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AF8CDE-DD35-42DC-A2EE-82C10120EA24}" type="datetimeFigureOut">
              <a:rPr lang="en-US" smtClean="0"/>
              <a:t>11/1/2018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29241075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AF8CDE-DD35-42DC-A2EE-82C10120EA24}" type="datetimeFigureOut">
              <a:rPr lang="en-US" smtClean="0"/>
              <a:t>11/1/2018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12214716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AF8CDE-DD35-42DC-A2EE-82C10120EA24}"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36146417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AF8CDE-DD35-42DC-A2EE-82C10120EA24}"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29791981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AF8CDE-DD35-42DC-A2EE-82C10120EA24}"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36960065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AF8CDE-DD35-42DC-A2EE-82C10120EA24}"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1817143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8F88A311-F15A-4231-B964-E38C4144102C}"/>
              </a:ext>
            </a:extLst>
          </p:cNvPr>
          <p:cNvSpPr>
            <a:spLocks noGrp="1"/>
          </p:cNvSpPr>
          <p:nvPr>
            <p:ph type="dt" sz="half" idx="10"/>
          </p:nvPr>
        </p:nvSpPr>
        <p:spPr/>
        <p:txBody>
          <a:bodyPr/>
          <a:lstStyle>
            <a:lvl1pPr>
              <a:defRPr/>
            </a:lvl1pPr>
          </a:lstStyle>
          <a:p>
            <a:pPr>
              <a:defRPr/>
            </a:pPr>
            <a:fld id="{06B89E34-7411-433D-9454-0B46C3A854A2}" type="datetimeFigureOut">
              <a:rPr lang="en-SG"/>
              <a:pPr>
                <a:defRPr/>
              </a:pPr>
              <a:t>1/11/2018</a:t>
            </a:fld>
            <a:endParaRPr lang="en-SG"/>
          </a:p>
        </p:txBody>
      </p:sp>
      <p:sp>
        <p:nvSpPr>
          <p:cNvPr id="5" name="Footer Placeholder 4">
            <a:extLst>
              <a:ext uri="{FF2B5EF4-FFF2-40B4-BE49-F238E27FC236}">
                <a16:creationId xmlns:a16="http://schemas.microsoft.com/office/drawing/2014/main" id="{9868B394-CA24-4428-B9D3-1F8668CB8AF4}"/>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04DFFE5-F976-495A-9CC2-F9B103FADE42}"/>
              </a:ext>
            </a:extLst>
          </p:cNvPr>
          <p:cNvSpPr>
            <a:spLocks noGrp="1"/>
          </p:cNvSpPr>
          <p:nvPr>
            <p:ph type="sldNum" sz="quarter" idx="12"/>
          </p:nvPr>
        </p:nvSpPr>
        <p:spPr/>
        <p:txBody>
          <a:bodyPr/>
          <a:lstStyle>
            <a:lvl1pPr>
              <a:defRPr/>
            </a:lvl1pPr>
          </a:lstStyle>
          <a:p>
            <a:pPr>
              <a:defRPr/>
            </a:pPr>
            <a:fld id="{03B3D7D0-B8E0-4AC6-B320-095662C6A42B}" type="slidenum">
              <a:rPr lang="en-SG"/>
              <a:pPr>
                <a:defRPr/>
              </a:pPr>
              <a:t>‹#›</a:t>
            </a:fld>
            <a:endParaRPr lang="en-SG"/>
          </a:p>
        </p:txBody>
      </p:sp>
    </p:spTree>
    <p:extLst>
      <p:ext uri="{BB962C8B-B14F-4D97-AF65-F5344CB8AC3E}">
        <p14:creationId xmlns:p14="http://schemas.microsoft.com/office/powerpoint/2010/main" val="11753619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Caption">
    <p:spTree>
      <p:nvGrpSpPr>
        <p:cNvPr id="1" name="Shape 42"/>
        <p:cNvGrpSpPr/>
        <p:nvPr/>
      </p:nvGrpSpPr>
      <p:grpSpPr>
        <a:xfrm>
          <a:off x="0" y="0"/>
          <a:ext cx="0" cy="0"/>
          <a:chOff x="0" y="0"/>
          <a:chExt cx="0" cy="0"/>
        </a:xfrm>
      </p:grpSpPr>
      <p:sp>
        <p:nvSpPr>
          <p:cNvPr id="43" name="Shape 43"/>
          <p:cNvSpPr txBox="1">
            <a:spLocks noGrp="1"/>
          </p:cNvSpPr>
          <p:nvPr>
            <p:ph type="body" idx="1"/>
          </p:nvPr>
        </p:nvSpPr>
        <p:spPr>
          <a:xfrm>
            <a:off x="2123133" y="4853700"/>
            <a:ext cx="8750000" cy="692800"/>
          </a:xfrm>
          <a:prstGeom prst="rect">
            <a:avLst/>
          </a:prstGeom>
        </p:spPr>
        <p:txBody>
          <a:bodyPr lIns="91425" tIns="91425" rIns="91425" bIns="91425" anchor="t" anchorCtr="0"/>
          <a:lstStyle>
            <a:lvl1pPr lvl="0">
              <a:spcBef>
                <a:spcPts val="480"/>
              </a:spcBef>
              <a:buClr>
                <a:srgbClr val="666666"/>
              </a:buClr>
              <a:buSzPct val="100000"/>
              <a:buNone/>
              <a:defRPr sz="2133" i="1">
                <a:solidFill>
                  <a:srgbClr val="666666"/>
                </a:solidFill>
              </a:defRPr>
            </a:lvl1pPr>
          </a:lstStyle>
          <a:p>
            <a:endParaRPr/>
          </a:p>
        </p:txBody>
      </p:sp>
      <p:sp>
        <p:nvSpPr>
          <p:cNvPr id="44" name="Shape 44"/>
          <p:cNvSpPr txBox="1">
            <a:spLocks noGrp="1"/>
          </p:cNvSpPr>
          <p:nvPr>
            <p:ph type="sldNum" idx="12"/>
          </p:nvPr>
        </p:nvSpPr>
        <p:spPr>
          <a:xfrm>
            <a:off x="10532467" y="5464567"/>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cxnSp>
        <p:nvCxnSpPr>
          <p:cNvPr id="45" name="Shape 45"/>
          <p:cNvCxnSpPr/>
          <p:nvPr/>
        </p:nvCxnSpPr>
        <p:spPr>
          <a:xfrm>
            <a:off x="2275933" y="4857500"/>
            <a:ext cx="8428400" cy="0"/>
          </a:xfrm>
          <a:prstGeom prst="straightConnector1">
            <a:avLst/>
          </a:prstGeom>
          <a:noFill/>
          <a:ln w="9525" cap="flat" cmpd="sng">
            <a:solidFill>
              <a:srgbClr val="CCCCCC"/>
            </a:solidFill>
            <a:prstDash val="solid"/>
            <a:round/>
            <a:headEnd type="none" w="lg" len="lg"/>
            <a:tailEnd type="none" w="lg" len="lg"/>
          </a:ln>
        </p:spPr>
      </p:cxnSp>
    </p:spTree>
    <p:extLst>
      <p:ext uri="{BB962C8B-B14F-4D97-AF65-F5344CB8AC3E}">
        <p14:creationId xmlns:p14="http://schemas.microsoft.com/office/powerpoint/2010/main" val="18560146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AF8CDE-DD35-42DC-A2EE-82C10120EA24}"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35879682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AF8CDE-DD35-42DC-A2EE-82C10120EA24}"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23675579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AF8CDE-DD35-42DC-A2EE-82C10120EA24}"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36128044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AF8CDE-DD35-42DC-A2EE-82C10120EA24}"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33653240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AF8CDE-DD35-42DC-A2EE-82C10120EA24}" type="datetimeFigureOut">
              <a:rPr lang="en-US" smtClean="0"/>
              <a:t>11/1/2018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30186320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AF8CDE-DD35-42DC-A2EE-82C10120EA24}" type="datetimeFigureOut">
              <a:rPr lang="en-US" smtClean="0"/>
              <a:t>11/1/2018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12619155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AF8CDE-DD35-42DC-A2EE-82C10120EA24}" type="datetimeFigureOut">
              <a:rPr lang="en-US" smtClean="0"/>
              <a:t>11/1/2018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26533135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AF8CDE-DD35-42DC-A2EE-82C10120EA24}"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16078972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AF8CDE-DD35-42DC-A2EE-82C10120EA24}"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193134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8F20B196-5297-4ACF-9A50-0379BC852B8B}"/>
              </a:ext>
            </a:extLst>
          </p:cNvPr>
          <p:cNvSpPr>
            <a:spLocks noGrp="1"/>
          </p:cNvSpPr>
          <p:nvPr>
            <p:ph type="dt" sz="half" idx="10"/>
          </p:nvPr>
        </p:nvSpPr>
        <p:spPr/>
        <p:txBody>
          <a:bodyPr/>
          <a:lstStyle>
            <a:lvl1pPr>
              <a:defRPr/>
            </a:lvl1pPr>
          </a:lstStyle>
          <a:p>
            <a:pPr>
              <a:defRPr/>
            </a:pPr>
            <a:fld id="{BABBD44B-14E7-4FC6-AC46-D270B8617D7D}" type="datetimeFigureOut">
              <a:rPr lang="en-SG"/>
              <a:pPr>
                <a:defRPr/>
              </a:pPr>
              <a:t>1/11/2018</a:t>
            </a:fld>
            <a:endParaRPr lang="en-SG"/>
          </a:p>
        </p:txBody>
      </p:sp>
      <p:sp>
        <p:nvSpPr>
          <p:cNvPr id="5" name="Footer Placeholder 4">
            <a:extLst>
              <a:ext uri="{FF2B5EF4-FFF2-40B4-BE49-F238E27FC236}">
                <a16:creationId xmlns:a16="http://schemas.microsoft.com/office/drawing/2014/main" id="{28C956F0-961D-4B8D-9FBA-43077ABB3423}"/>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D2501EA3-CCE6-4B85-8C7A-320764C3E3C5}"/>
              </a:ext>
            </a:extLst>
          </p:cNvPr>
          <p:cNvSpPr>
            <a:spLocks noGrp="1"/>
          </p:cNvSpPr>
          <p:nvPr>
            <p:ph type="sldNum" sz="quarter" idx="12"/>
          </p:nvPr>
        </p:nvSpPr>
        <p:spPr/>
        <p:txBody>
          <a:bodyPr/>
          <a:lstStyle>
            <a:lvl1pPr>
              <a:defRPr/>
            </a:lvl1pPr>
          </a:lstStyle>
          <a:p>
            <a:pPr>
              <a:defRPr/>
            </a:pPr>
            <a:fld id="{E5CD2342-A04D-4E12-B79D-8EA1E9C88EFE}" type="slidenum">
              <a:rPr lang="en-SG"/>
              <a:pPr>
                <a:defRPr/>
              </a:pPr>
              <a:t>‹#›</a:t>
            </a:fld>
            <a:endParaRPr lang="en-SG"/>
          </a:p>
        </p:txBody>
      </p:sp>
    </p:spTree>
    <p:extLst>
      <p:ext uri="{BB962C8B-B14F-4D97-AF65-F5344CB8AC3E}">
        <p14:creationId xmlns:p14="http://schemas.microsoft.com/office/powerpoint/2010/main" val="84397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AF8CDE-DD35-42DC-A2EE-82C10120EA24}"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19316367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AF8CDE-DD35-42DC-A2EE-82C10120EA24}"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4494C-1A83-4BE3-A121-FF6192BA4E3B}" type="slidenum">
              <a:rPr lang="en-US" smtClean="0"/>
              <a:t>‹#›</a:t>
            </a:fld>
            <a:endParaRPr lang="en-US"/>
          </a:p>
        </p:txBody>
      </p:sp>
    </p:spTree>
    <p:extLst>
      <p:ext uri="{BB962C8B-B14F-4D97-AF65-F5344CB8AC3E}">
        <p14:creationId xmlns:p14="http://schemas.microsoft.com/office/powerpoint/2010/main" val="3946215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9E122D-D30C-4018-935E-06A3441A043A}"/>
              </a:ext>
            </a:extLst>
          </p:cNvPr>
          <p:cNvSpPr>
            <a:spLocks noGrp="1"/>
          </p:cNvSpPr>
          <p:nvPr>
            <p:ph type="dt" sz="half" idx="10"/>
          </p:nvPr>
        </p:nvSpPr>
        <p:spPr/>
        <p:txBody>
          <a:bodyPr/>
          <a:lstStyle>
            <a:lvl1pPr>
              <a:defRPr/>
            </a:lvl1pPr>
          </a:lstStyle>
          <a:p>
            <a:pPr>
              <a:defRPr/>
            </a:pPr>
            <a:fld id="{CE4411A2-DBFA-4C19-BB5A-9BCE1F63BBA1}" type="datetimeFigureOut">
              <a:rPr lang="en-SG"/>
              <a:pPr>
                <a:defRPr/>
              </a:pPr>
              <a:t>1/11/2018</a:t>
            </a:fld>
            <a:endParaRPr lang="en-SG"/>
          </a:p>
        </p:txBody>
      </p:sp>
      <p:sp>
        <p:nvSpPr>
          <p:cNvPr id="5" name="Footer Placeholder 4">
            <a:extLst>
              <a:ext uri="{FF2B5EF4-FFF2-40B4-BE49-F238E27FC236}">
                <a16:creationId xmlns:a16="http://schemas.microsoft.com/office/drawing/2014/main" id="{2E9E2CE3-1079-4B81-AEDF-85E08870DCDD}"/>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336D4367-0EBD-450A-AE1E-FD87E9D7E30D}"/>
              </a:ext>
            </a:extLst>
          </p:cNvPr>
          <p:cNvSpPr>
            <a:spLocks noGrp="1"/>
          </p:cNvSpPr>
          <p:nvPr>
            <p:ph type="sldNum" sz="quarter" idx="12"/>
          </p:nvPr>
        </p:nvSpPr>
        <p:spPr/>
        <p:txBody>
          <a:bodyPr/>
          <a:lstStyle>
            <a:lvl1pPr>
              <a:defRPr/>
            </a:lvl1pPr>
          </a:lstStyle>
          <a:p>
            <a:pPr>
              <a:defRPr/>
            </a:pPr>
            <a:fld id="{795FC952-FA53-44C5-B823-0EC7303B3274}" type="slidenum">
              <a:rPr lang="en-SG"/>
              <a:pPr>
                <a:defRPr/>
              </a:pPr>
              <a:t>‹#›</a:t>
            </a:fld>
            <a:endParaRPr lang="en-SG"/>
          </a:p>
        </p:txBody>
      </p:sp>
    </p:spTree>
    <p:extLst>
      <p:ext uri="{BB962C8B-B14F-4D97-AF65-F5344CB8AC3E}">
        <p14:creationId xmlns:p14="http://schemas.microsoft.com/office/powerpoint/2010/main" val="3230973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3">
            <a:extLst>
              <a:ext uri="{FF2B5EF4-FFF2-40B4-BE49-F238E27FC236}">
                <a16:creationId xmlns:a16="http://schemas.microsoft.com/office/drawing/2014/main" id="{6DC9607A-7A1F-4CFF-A074-ACD744B6EEEE}"/>
              </a:ext>
            </a:extLst>
          </p:cNvPr>
          <p:cNvSpPr>
            <a:spLocks noGrp="1"/>
          </p:cNvSpPr>
          <p:nvPr>
            <p:ph type="dt" sz="half" idx="10"/>
          </p:nvPr>
        </p:nvSpPr>
        <p:spPr/>
        <p:txBody>
          <a:bodyPr/>
          <a:lstStyle>
            <a:lvl1pPr>
              <a:defRPr/>
            </a:lvl1pPr>
          </a:lstStyle>
          <a:p>
            <a:pPr>
              <a:defRPr/>
            </a:pPr>
            <a:fld id="{6967A15B-524E-4461-9596-1F10C8DAC6E5}" type="datetimeFigureOut">
              <a:rPr lang="en-SG"/>
              <a:pPr>
                <a:defRPr/>
              </a:pPr>
              <a:t>1/11/2018</a:t>
            </a:fld>
            <a:endParaRPr lang="en-SG"/>
          </a:p>
        </p:txBody>
      </p:sp>
      <p:sp>
        <p:nvSpPr>
          <p:cNvPr id="6" name="Footer Placeholder 4">
            <a:extLst>
              <a:ext uri="{FF2B5EF4-FFF2-40B4-BE49-F238E27FC236}">
                <a16:creationId xmlns:a16="http://schemas.microsoft.com/office/drawing/2014/main" id="{6D877074-8FF1-4734-92EB-42991BA380EF}"/>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E9D04D78-BF3E-4C2B-984B-AD7A6AC0334F}"/>
              </a:ext>
            </a:extLst>
          </p:cNvPr>
          <p:cNvSpPr>
            <a:spLocks noGrp="1"/>
          </p:cNvSpPr>
          <p:nvPr>
            <p:ph type="sldNum" sz="quarter" idx="12"/>
          </p:nvPr>
        </p:nvSpPr>
        <p:spPr/>
        <p:txBody>
          <a:bodyPr/>
          <a:lstStyle>
            <a:lvl1pPr>
              <a:defRPr/>
            </a:lvl1pPr>
          </a:lstStyle>
          <a:p>
            <a:pPr>
              <a:defRPr/>
            </a:pPr>
            <a:fld id="{893E0880-9082-400A-92D3-9F8E77058690}" type="slidenum">
              <a:rPr lang="en-SG"/>
              <a:pPr>
                <a:defRPr/>
              </a:pPr>
              <a:t>‹#›</a:t>
            </a:fld>
            <a:endParaRPr lang="en-SG"/>
          </a:p>
        </p:txBody>
      </p:sp>
    </p:spTree>
    <p:extLst>
      <p:ext uri="{BB962C8B-B14F-4D97-AF65-F5344CB8AC3E}">
        <p14:creationId xmlns:p14="http://schemas.microsoft.com/office/powerpoint/2010/main" val="744648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3">
            <a:extLst>
              <a:ext uri="{FF2B5EF4-FFF2-40B4-BE49-F238E27FC236}">
                <a16:creationId xmlns:a16="http://schemas.microsoft.com/office/drawing/2014/main" id="{83DD64E3-119D-480D-A490-07FFE7CE8BF3}"/>
              </a:ext>
            </a:extLst>
          </p:cNvPr>
          <p:cNvSpPr>
            <a:spLocks noGrp="1"/>
          </p:cNvSpPr>
          <p:nvPr>
            <p:ph type="dt" sz="half" idx="10"/>
          </p:nvPr>
        </p:nvSpPr>
        <p:spPr/>
        <p:txBody>
          <a:bodyPr/>
          <a:lstStyle>
            <a:lvl1pPr>
              <a:defRPr/>
            </a:lvl1pPr>
          </a:lstStyle>
          <a:p>
            <a:pPr>
              <a:defRPr/>
            </a:pPr>
            <a:fld id="{4261526B-F3CD-4E94-B478-63E052FA39B7}" type="datetimeFigureOut">
              <a:rPr lang="en-SG"/>
              <a:pPr>
                <a:defRPr/>
              </a:pPr>
              <a:t>1/11/2018</a:t>
            </a:fld>
            <a:endParaRPr lang="en-SG"/>
          </a:p>
        </p:txBody>
      </p:sp>
      <p:sp>
        <p:nvSpPr>
          <p:cNvPr id="8" name="Footer Placeholder 4">
            <a:extLst>
              <a:ext uri="{FF2B5EF4-FFF2-40B4-BE49-F238E27FC236}">
                <a16:creationId xmlns:a16="http://schemas.microsoft.com/office/drawing/2014/main" id="{1043D564-13C2-46F1-9BB0-963968CE8D2A}"/>
              </a:ext>
            </a:extLst>
          </p:cNvPr>
          <p:cNvSpPr>
            <a:spLocks noGrp="1"/>
          </p:cNvSpPr>
          <p:nvPr>
            <p:ph type="ftr" sz="quarter" idx="11"/>
          </p:nvPr>
        </p:nvSpPr>
        <p:spPr/>
        <p:txBody>
          <a:bodyPr/>
          <a:lstStyle>
            <a:lvl1pPr>
              <a:defRPr/>
            </a:lvl1pPr>
          </a:lstStyle>
          <a:p>
            <a:pPr>
              <a:defRPr/>
            </a:pPr>
            <a:endParaRPr lang="en-SG"/>
          </a:p>
        </p:txBody>
      </p:sp>
      <p:sp>
        <p:nvSpPr>
          <p:cNvPr id="9" name="Slide Number Placeholder 5">
            <a:extLst>
              <a:ext uri="{FF2B5EF4-FFF2-40B4-BE49-F238E27FC236}">
                <a16:creationId xmlns:a16="http://schemas.microsoft.com/office/drawing/2014/main" id="{7FE3B786-06A1-48CB-82C7-1F914D1FA309}"/>
              </a:ext>
            </a:extLst>
          </p:cNvPr>
          <p:cNvSpPr>
            <a:spLocks noGrp="1"/>
          </p:cNvSpPr>
          <p:nvPr>
            <p:ph type="sldNum" sz="quarter" idx="12"/>
          </p:nvPr>
        </p:nvSpPr>
        <p:spPr/>
        <p:txBody>
          <a:bodyPr/>
          <a:lstStyle>
            <a:lvl1pPr>
              <a:defRPr/>
            </a:lvl1pPr>
          </a:lstStyle>
          <a:p>
            <a:pPr>
              <a:defRPr/>
            </a:pPr>
            <a:fld id="{BFDF8D4E-16A7-41B6-92DF-ED06187103C8}" type="slidenum">
              <a:rPr lang="en-SG"/>
              <a:pPr>
                <a:defRPr/>
              </a:pPr>
              <a:t>‹#›</a:t>
            </a:fld>
            <a:endParaRPr lang="en-SG"/>
          </a:p>
        </p:txBody>
      </p:sp>
    </p:spTree>
    <p:extLst>
      <p:ext uri="{BB962C8B-B14F-4D97-AF65-F5344CB8AC3E}">
        <p14:creationId xmlns:p14="http://schemas.microsoft.com/office/powerpoint/2010/main" val="1479468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3">
            <a:extLst>
              <a:ext uri="{FF2B5EF4-FFF2-40B4-BE49-F238E27FC236}">
                <a16:creationId xmlns:a16="http://schemas.microsoft.com/office/drawing/2014/main" id="{6D000610-131F-4C61-AE66-F1335A4EDDD0}"/>
              </a:ext>
            </a:extLst>
          </p:cNvPr>
          <p:cNvSpPr>
            <a:spLocks noGrp="1"/>
          </p:cNvSpPr>
          <p:nvPr>
            <p:ph type="dt" sz="half" idx="10"/>
          </p:nvPr>
        </p:nvSpPr>
        <p:spPr/>
        <p:txBody>
          <a:bodyPr/>
          <a:lstStyle>
            <a:lvl1pPr>
              <a:defRPr/>
            </a:lvl1pPr>
          </a:lstStyle>
          <a:p>
            <a:pPr>
              <a:defRPr/>
            </a:pPr>
            <a:fld id="{FC8766D6-BE37-43B5-BB14-76616E045223}" type="datetimeFigureOut">
              <a:rPr lang="en-SG"/>
              <a:pPr>
                <a:defRPr/>
              </a:pPr>
              <a:t>1/11/2018</a:t>
            </a:fld>
            <a:endParaRPr lang="en-SG"/>
          </a:p>
        </p:txBody>
      </p:sp>
      <p:sp>
        <p:nvSpPr>
          <p:cNvPr id="4" name="Footer Placeholder 4">
            <a:extLst>
              <a:ext uri="{FF2B5EF4-FFF2-40B4-BE49-F238E27FC236}">
                <a16:creationId xmlns:a16="http://schemas.microsoft.com/office/drawing/2014/main" id="{D7E2332B-BAD5-47F8-B6C1-7ACC2CF8C8B6}"/>
              </a:ext>
            </a:extLst>
          </p:cNvPr>
          <p:cNvSpPr>
            <a:spLocks noGrp="1"/>
          </p:cNvSpPr>
          <p:nvPr>
            <p:ph type="ftr" sz="quarter" idx="11"/>
          </p:nvPr>
        </p:nvSpPr>
        <p:spPr/>
        <p:txBody>
          <a:bodyPr/>
          <a:lstStyle>
            <a:lvl1pPr>
              <a:defRPr/>
            </a:lvl1pPr>
          </a:lstStyle>
          <a:p>
            <a:pPr>
              <a:defRPr/>
            </a:pPr>
            <a:endParaRPr lang="en-SG"/>
          </a:p>
        </p:txBody>
      </p:sp>
      <p:sp>
        <p:nvSpPr>
          <p:cNvPr id="5" name="Slide Number Placeholder 5">
            <a:extLst>
              <a:ext uri="{FF2B5EF4-FFF2-40B4-BE49-F238E27FC236}">
                <a16:creationId xmlns:a16="http://schemas.microsoft.com/office/drawing/2014/main" id="{296E6688-A165-4EB2-8F34-F04446D4ED36}"/>
              </a:ext>
            </a:extLst>
          </p:cNvPr>
          <p:cNvSpPr>
            <a:spLocks noGrp="1"/>
          </p:cNvSpPr>
          <p:nvPr>
            <p:ph type="sldNum" sz="quarter" idx="12"/>
          </p:nvPr>
        </p:nvSpPr>
        <p:spPr/>
        <p:txBody>
          <a:bodyPr/>
          <a:lstStyle>
            <a:lvl1pPr>
              <a:defRPr/>
            </a:lvl1pPr>
          </a:lstStyle>
          <a:p>
            <a:pPr>
              <a:defRPr/>
            </a:pPr>
            <a:fld id="{4BC191E9-81A1-4142-A74C-29A943B8C7E2}" type="slidenum">
              <a:rPr lang="en-SG"/>
              <a:pPr>
                <a:defRPr/>
              </a:pPr>
              <a:t>‹#›</a:t>
            </a:fld>
            <a:endParaRPr lang="en-SG"/>
          </a:p>
        </p:txBody>
      </p:sp>
    </p:spTree>
    <p:extLst>
      <p:ext uri="{BB962C8B-B14F-4D97-AF65-F5344CB8AC3E}">
        <p14:creationId xmlns:p14="http://schemas.microsoft.com/office/powerpoint/2010/main" val="904760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0C48D76-74A1-4973-BF3D-82D8B76BA14D}"/>
              </a:ext>
            </a:extLst>
          </p:cNvPr>
          <p:cNvSpPr>
            <a:spLocks noGrp="1"/>
          </p:cNvSpPr>
          <p:nvPr>
            <p:ph type="dt" sz="half" idx="10"/>
          </p:nvPr>
        </p:nvSpPr>
        <p:spPr/>
        <p:txBody>
          <a:bodyPr/>
          <a:lstStyle>
            <a:lvl1pPr>
              <a:defRPr/>
            </a:lvl1pPr>
          </a:lstStyle>
          <a:p>
            <a:pPr>
              <a:defRPr/>
            </a:pPr>
            <a:fld id="{4D2BAA6E-50A5-4A4E-BF85-21E64780359C}" type="datetimeFigureOut">
              <a:rPr lang="en-SG"/>
              <a:pPr>
                <a:defRPr/>
              </a:pPr>
              <a:t>1/11/2018</a:t>
            </a:fld>
            <a:endParaRPr lang="en-SG"/>
          </a:p>
        </p:txBody>
      </p:sp>
      <p:sp>
        <p:nvSpPr>
          <p:cNvPr id="3" name="Footer Placeholder 4">
            <a:extLst>
              <a:ext uri="{FF2B5EF4-FFF2-40B4-BE49-F238E27FC236}">
                <a16:creationId xmlns:a16="http://schemas.microsoft.com/office/drawing/2014/main" id="{B9F1D8A8-E108-40B4-A89D-28E9FFBDE5AC}"/>
              </a:ext>
            </a:extLst>
          </p:cNvPr>
          <p:cNvSpPr>
            <a:spLocks noGrp="1"/>
          </p:cNvSpPr>
          <p:nvPr>
            <p:ph type="ftr" sz="quarter" idx="11"/>
          </p:nvPr>
        </p:nvSpPr>
        <p:spPr/>
        <p:txBody>
          <a:bodyPr/>
          <a:lstStyle>
            <a:lvl1pPr>
              <a:defRPr/>
            </a:lvl1pPr>
          </a:lstStyle>
          <a:p>
            <a:pPr>
              <a:defRPr/>
            </a:pPr>
            <a:endParaRPr lang="en-SG"/>
          </a:p>
        </p:txBody>
      </p:sp>
      <p:sp>
        <p:nvSpPr>
          <p:cNvPr id="4" name="Slide Number Placeholder 5">
            <a:extLst>
              <a:ext uri="{FF2B5EF4-FFF2-40B4-BE49-F238E27FC236}">
                <a16:creationId xmlns:a16="http://schemas.microsoft.com/office/drawing/2014/main" id="{1A25F13D-8C0C-4F36-A65D-4C60E8C4A91A}"/>
              </a:ext>
            </a:extLst>
          </p:cNvPr>
          <p:cNvSpPr>
            <a:spLocks noGrp="1"/>
          </p:cNvSpPr>
          <p:nvPr>
            <p:ph type="sldNum" sz="quarter" idx="12"/>
          </p:nvPr>
        </p:nvSpPr>
        <p:spPr/>
        <p:txBody>
          <a:bodyPr/>
          <a:lstStyle>
            <a:lvl1pPr>
              <a:defRPr/>
            </a:lvl1pPr>
          </a:lstStyle>
          <a:p>
            <a:pPr>
              <a:defRPr/>
            </a:pPr>
            <a:fld id="{B84C1D0A-A0B9-4542-A807-D304465F4C80}" type="slidenum">
              <a:rPr lang="en-SG"/>
              <a:pPr>
                <a:defRPr/>
              </a:pPr>
              <a:t>‹#›</a:t>
            </a:fld>
            <a:endParaRPr lang="en-SG"/>
          </a:p>
        </p:txBody>
      </p:sp>
    </p:spTree>
    <p:extLst>
      <p:ext uri="{BB962C8B-B14F-4D97-AF65-F5344CB8AC3E}">
        <p14:creationId xmlns:p14="http://schemas.microsoft.com/office/powerpoint/2010/main" val="150179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8D3C1A-6E80-A741-BA7B-DFE18E4928EC}" type="datetimeFigureOut">
              <a:rPr lang="en-US">
                <a:solidFill>
                  <a:prstClr val="black">
                    <a:tint val="75000"/>
                  </a:prstClr>
                </a:solidFill>
              </a:rPr>
              <a:pPr/>
              <a:t>11/1/2018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456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AA806CC-E92A-4DAD-9FFC-C854330A6626}"/>
              </a:ext>
            </a:extLst>
          </p:cNvPr>
          <p:cNvSpPr>
            <a:spLocks noGrp="1"/>
          </p:cNvSpPr>
          <p:nvPr>
            <p:ph type="dt" sz="half" idx="10"/>
          </p:nvPr>
        </p:nvSpPr>
        <p:spPr/>
        <p:txBody>
          <a:bodyPr/>
          <a:lstStyle>
            <a:lvl1pPr>
              <a:defRPr/>
            </a:lvl1pPr>
          </a:lstStyle>
          <a:p>
            <a:pPr>
              <a:defRPr/>
            </a:pPr>
            <a:fld id="{809479FF-E201-4C35-AA4A-E5FA8DDA92C0}" type="datetimeFigureOut">
              <a:rPr lang="en-SG"/>
              <a:pPr>
                <a:defRPr/>
              </a:pPr>
              <a:t>1/11/2018</a:t>
            </a:fld>
            <a:endParaRPr lang="en-SG"/>
          </a:p>
        </p:txBody>
      </p:sp>
      <p:sp>
        <p:nvSpPr>
          <p:cNvPr id="6" name="Footer Placeholder 4">
            <a:extLst>
              <a:ext uri="{FF2B5EF4-FFF2-40B4-BE49-F238E27FC236}">
                <a16:creationId xmlns:a16="http://schemas.microsoft.com/office/drawing/2014/main" id="{BEA28E02-EE0F-48C2-806B-34E30486A2BA}"/>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51979C5E-2AFA-4FD0-AF3F-2A11619C60FD}"/>
              </a:ext>
            </a:extLst>
          </p:cNvPr>
          <p:cNvSpPr>
            <a:spLocks noGrp="1"/>
          </p:cNvSpPr>
          <p:nvPr>
            <p:ph type="sldNum" sz="quarter" idx="12"/>
          </p:nvPr>
        </p:nvSpPr>
        <p:spPr/>
        <p:txBody>
          <a:bodyPr/>
          <a:lstStyle>
            <a:lvl1pPr>
              <a:defRPr/>
            </a:lvl1pPr>
          </a:lstStyle>
          <a:p>
            <a:pPr>
              <a:defRPr/>
            </a:pPr>
            <a:fld id="{54840123-0BE2-49FA-9F80-5B2C1D159BBE}" type="slidenum">
              <a:rPr lang="en-SG"/>
              <a:pPr>
                <a:defRPr/>
              </a:pPr>
              <a:t>‹#›</a:t>
            </a:fld>
            <a:endParaRPr lang="en-SG"/>
          </a:p>
        </p:txBody>
      </p:sp>
    </p:spTree>
    <p:extLst>
      <p:ext uri="{BB962C8B-B14F-4D97-AF65-F5344CB8AC3E}">
        <p14:creationId xmlns:p14="http://schemas.microsoft.com/office/powerpoint/2010/main" val="2761488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944F72-B3E3-4161-81C7-8F5D8B4C0BE5}"/>
              </a:ext>
            </a:extLst>
          </p:cNvPr>
          <p:cNvSpPr>
            <a:spLocks noGrp="1"/>
          </p:cNvSpPr>
          <p:nvPr>
            <p:ph type="dt" sz="half" idx="10"/>
          </p:nvPr>
        </p:nvSpPr>
        <p:spPr/>
        <p:txBody>
          <a:bodyPr/>
          <a:lstStyle>
            <a:lvl1pPr>
              <a:defRPr/>
            </a:lvl1pPr>
          </a:lstStyle>
          <a:p>
            <a:pPr>
              <a:defRPr/>
            </a:pPr>
            <a:fld id="{C9176D3F-FA58-4B15-9402-4A2CA46027A7}" type="datetimeFigureOut">
              <a:rPr lang="en-SG"/>
              <a:pPr>
                <a:defRPr/>
              </a:pPr>
              <a:t>1/11/2018</a:t>
            </a:fld>
            <a:endParaRPr lang="en-SG"/>
          </a:p>
        </p:txBody>
      </p:sp>
      <p:sp>
        <p:nvSpPr>
          <p:cNvPr id="6" name="Footer Placeholder 4">
            <a:extLst>
              <a:ext uri="{FF2B5EF4-FFF2-40B4-BE49-F238E27FC236}">
                <a16:creationId xmlns:a16="http://schemas.microsoft.com/office/drawing/2014/main" id="{8BF8E284-75C7-46D1-963E-F311ED98F3F4}"/>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E512689F-428E-409E-9DBA-860D04A36F27}"/>
              </a:ext>
            </a:extLst>
          </p:cNvPr>
          <p:cNvSpPr>
            <a:spLocks noGrp="1"/>
          </p:cNvSpPr>
          <p:nvPr>
            <p:ph type="sldNum" sz="quarter" idx="12"/>
          </p:nvPr>
        </p:nvSpPr>
        <p:spPr/>
        <p:txBody>
          <a:bodyPr/>
          <a:lstStyle>
            <a:lvl1pPr>
              <a:defRPr/>
            </a:lvl1pPr>
          </a:lstStyle>
          <a:p>
            <a:pPr>
              <a:defRPr/>
            </a:pPr>
            <a:fld id="{45F4BB8A-B7CB-4CDC-BEFB-37BD93C8A026}" type="slidenum">
              <a:rPr lang="en-SG"/>
              <a:pPr>
                <a:defRPr/>
              </a:pPr>
              <a:t>‹#›</a:t>
            </a:fld>
            <a:endParaRPr lang="en-SG"/>
          </a:p>
        </p:txBody>
      </p:sp>
    </p:spTree>
    <p:extLst>
      <p:ext uri="{BB962C8B-B14F-4D97-AF65-F5344CB8AC3E}">
        <p14:creationId xmlns:p14="http://schemas.microsoft.com/office/powerpoint/2010/main" val="84911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25C4079C-939B-4676-9070-FBC3A63A06C1}"/>
              </a:ext>
            </a:extLst>
          </p:cNvPr>
          <p:cNvSpPr>
            <a:spLocks noGrp="1"/>
          </p:cNvSpPr>
          <p:nvPr>
            <p:ph type="dt" sz="half" idx="10"/>
          </p:nvPr>
        </p:nvSpPr>
        <p:spPr/>
        <p:txBody>
          <a:bodyPr/>
          <a:lstStyle>
            <a:lvl1pPr>
              <a:defRPr/>
            </a:lvl1pPr>
          </a:lstStyle>
          <a:p>
            <a:pPr>
              <a:defRPr/>
            </a:pPr>
            <a:fld id="{EF885FC9-2735-415A-AF8A-0B5E2E5CFB37}" type="datetimeFigureOut">
              <a:rPr lang="en-SG"/>
              <a:pPr>
                <a:defRPr/>
              </a:pPr>
              <a:t>1/11/2018</a:t>
            </a:fld>
            <a:endParaRPr lang="en-SG"/>
          </a:p>
        </p:txBody>
      </p:sp>
      <p:sp>
        <p:nvSpPr>
          <p:cNvPr id="5" name="Footer Placeholder 4">
            <a:extLst>
              <a:ext uri="{FF2B5EF4-FFF2-40B4-BE49-F238E27FC236}">
                <a16:creationId xmlns:a16="http://schemas.microsoft.com/office/drawing/2014/main" id="{8F651F35-B4B3-457B-AECB-875F8879B0D1}"/>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D826B9CF-E576-401A-AE4B-8A6FF46D2DD6}"/>
              </a:ext>
            </a:extLst>
          </p:cNvPr>
          <p:cNvSpPr>
            <a:spLocks noGrp="1"/>
          </p:cNvSpPr>
          <p:nvPr>
            <p:ph type="sldNum" sz="quarter" idx="12"/>
          </p:nvPr>
        </p:nvSpPr>
        <p:spPr/>
        <p:txBody>
          <a:bodyPr/>
          <a:lstStyle>
            <a:lvl1pPr>
              <a:defRPr/>
            </a:lvl1pPr>
          </a:lstStyle>
          <a:p>
            <a:pPr>
              <a:defRPr/>
            </a:pPr>
            <a:fld id="{C575C1A1-BCC8-48B9-974D-48B981D5758D}" type="slidenum">
              <a:rPr lang="en-SG"/>
              <a:pPr>
                <a:defRPr/>
              </a:pPr>
              <a:t>‹#›</a:t>
            </a:fld>
            <a:endParaRPr lang="en-SG"/>
          </a:p>
        </p:txBody>
      </p:sp>
    </p:spTree>
    <p:extLst>
      <p:ext uri="{BB962C8B-B14F-4D97-AF65-F5344CB8AC3E}">
        <p14:creationId xmlns:p14="http://schemas.microsoft.com/office/powerpoint/2010/main" val="3629424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3F68968-5895-426C-B082-4080C45EB604}"/>
              </a:ext>
            </a:extLst>
          </p:cNvPr>
          <p:cNvSpPr>
            <a:spLocks noGrp="1"/>
          </p:cNvSpPr>
          <p:nvPr>
            <p:ph type="dt" sz="half" idx="10"/>
          </p:nvPr>
        </p:nvSpPr>
        <p:spPr/>
        <p:txBody>
          <a:bodyPr/>
          <a:lstStyle>
            <a:lvl1pPr>
              <a:defRPr/>
            </a:lvl1pPr>
          </a:lstStyle>
          <a:p>
            <a:pPr>
              <a:defRPr/>
            </a:pPr>
            <a:fld id="{21C49C54-D025-440F-AE1D-27E38B983746}" type="datetimeFigureOut">
              <a:rPr lang="en-SG"/>
              <a:pPr>
                <a:defRPr/>
              </a:pPr>
              <a:t>1/11/2018</a:t>
            </a:fld>
            <a:endParaRPr lang="en-SG"/>
          </a:p>
        </p:txBody>
      </p:sp>
      <p:sp>
        <p:nvSpPr>
          <p:cNvPr id="5" name="Footer Placeholder 4">
            <a:extLst>
              <a:ext uri="{FF2B5EF4-FFF2-40B4-BE49-F238E27FC236}">
                <a16:creationId xmlns:a16="http://schemas.microsoft.com/office/drawing/2014/main" id="{30E86A78-FEF9-4A78-863E-3AF26A64E603}"/>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86094FC2-A57D-4CD9-8DC1-18B382BAE3FB}"/>
              </a:ext>
            </a:extLst>
          </p:cNvPr>
          <p:cNvSpPr>
            <a:spLocks noGrp="1"/>
          </p:cNvSpPr>
          <p:nvPr>
            <p:ph type="sldNum" sz="quarter" idx="12"/>
          </p:nvPr>
        </p:nvSpPr>
        <p:spPr/>
        <p:txBody>
          <a:bodyPr/>
          <a:lstStyle>
            <a:lvl1pPr>
              <a:defRPr/>
            </a:lvl1pPr>
          </a:lstStyle>
          <a:p>
            <a:pPr>
              <a:defRPr/>
            </a:pPr>
            <a:fld id="{8DD8CC22-156D-472B-9AFC-15414CD229E6}" type="slidenum">
              <a:rPr lang="en-SG"/>
              <a:pPr>
                <a:defRPr/>
              </a:pPr>
              <a:t>‹#›</a:t>
            </a:fld>
            <a:endParaRPr lang="en-SG"/>
          </a:p>
        </p:txBody>
      </p:sp>
    </p:spTree>
    <p:extLst>
      <p:ext uri="{BB962C8B-B14F-4D97-AF65-F5344CB8AC3E}">
        <p14:creationId xmlns:p14="http://schemas.microsoft.com/office/powerpoint/2010/main" val="336114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6962E-458E-47A1-9E13-D5D24F4BA6F1}" type="datetimeFigureOut">
              <a:rPr lang="en-US" smtClean="0">
                <a:solidFill>
                  <a:prstClr val="black">
                    <a:tint val="75000"/>
                  </a:prstClr>
                </a:solidFill>
              </a:rPr>
              <a:pPr/>
              <a:t>11/1/2018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E927A1B-CB72-48DB-BED9-80C6EC6DC1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532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4163A-0FA6-47C7-B8E2-CDE2D0E389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6A8DD83-3A2C-4787-BEC9-E2664D4854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810D1A0-473A-4B8B-A5FD-9E10B5FABF8D}"/>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5" name="Footer Placeholder 4">
            <a:extLst>
              <a:ext uri="{FF2B5EF4-FFF2-40B4-BE49-F238E27FC236}">
                <a16:creationId xmlns:a16="http://schemas.microsoft.com/office/drawing/2014/main" id="{AE765EEE-1954-4361-B035-B898C6766D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3DD9AD-759C-4D51-B116-015CE297EB34}"/>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719068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5B2C-2FD6-4DEA-AAC5-044AAD8F0C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FC1589-58DE-4E01-8160-B463EBA0A37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542187-31A2-4B6B-B91F-AEEB7AE7A1BC}"/>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5" name="Footer Placeholder 4">
            <a:extLst>
              <a:ext uri="{FF2B5EF4-FFF2-40B4-BE49-F238E27FC236}">
                <a16:creationId xmlns:a16="http://schemas.microsoft.com/office/drawing/2014/main" id="{697498A0-2F16-4A0E-92F4-D1FF7B8EF7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B70EA0-15B3-40AB-9302-4AE23A187EE2}"/>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971990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B422F-BA18-43A5-A9AD-360687E210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C1CA162-7D1A-4887-A16B-480AAA49B5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5B4EC3C-8D34-4858-9741-D296BC9D13D6}"/>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5" name="Footer Placeholder 4">
            <a:extLst>
              <a:ext uri="{FF2B5EF4-FFF2-40B4-BE49-F238E27FC236}">
                <a16:creationId xmlns:a16="http://schemas.microsoft.com/office/drawing/2014/main" id="{3133A71B-A077-41B9-8538-683D03E63F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705FC8-1046-47A3-B09B-38EC5C4CA830}"/>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25412114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4133A-9BAF-4D20-90B1-E9D550B3F3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E7C251-65EE-4A1B-8A55-1AE6E0B18C2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8104023-CE89-417C-A1C1-688696D279A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0507798-360C-4B86-8513-F2C78456B88D}"/>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6" name="Footer Placeholder 5">
            <a:extLst>
              <a:ext uri="{FF2B5EF4-FFF2-40B4-BE49-F238E27FC236}">
                <a16:creationId xmlns:a16="http://schemas.microsoft.com/office/drawing/2014/main" id="{CBA09E04-B4DD-437C-BBCE-9171BBDEC4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16DCCF-8010-41E9-B1EC-4ADF135D3CCB}"/>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2792035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04BF-7642-4B1C-85A2-4B6094340EB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6CF891-D164-4C61-971A-0D0218CC72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033C290-6F90-492D-ADAA-BD7A3FE1CE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90090D4-9FDA-4D11-B929-608F1A5D4E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13E2D9-2882-4D4F-A8D3-C54AA9A80A6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3158823-45ED-4872-90E5-A9D0817E7315}"/>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8" name="Footer Placeholder 7">
            <a:extLst>
              <a:ext uri="{FF2B5EF4-FFF2-40B4-BE49-F238E27FC236}">
                <a16:creationId xmlns:a16="http://schemas.microsoft.com/office/drawing/2014/main" id="{C0464862-AAF8-4E5B-A3ED-7BDA483428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EC600FD-F2C4-4E09-B6E5-0A29257182FE}"/>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2471340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8D3C1A-6E80-A741-BA7B-DFE18E4928EC}" type="datetimeFigureOut">
              <a:rPr lang="en-US">
                <a:solidFill>
                  <a:prstClr val="black">
                    <a:tint val="75000"/>
                  </a:prstClr>
                </a:solidFill>
              </a:rPr>
              <a:pPr/>
              <a:t>11/1/2018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5341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FCE7C-9719-456F-A754-9DF4BE3FECB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E193770-3408-4549-BD9B-19489D94A1FA}"/>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4" name="Footer Placeholder 3">
            <a:extLst>
              <a:ext uri="{FF2B5EF4-FFF2-40B4-BE49-F238E27FC236}">
                <a16:creationId xmlns:a16="http://schemas.microsoft.com/office/drawing/2014/main" id="{FAE48F25-354A-491A-B723-C6AE47827E2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03E8953-B0C7-4A2F-8C0A-BA721A463685}"/>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599769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0665D-5020-4D83-A7A1-8F00EAFAAADA}"/>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3" name="Footer Placeholder 2">
            <a:extLst>
              <a:ext uri="{FF2B5EF4-FFF2-40B4-BE49-F238E27FC236}">
                <a16:creationId xmlns:a16="http://schemas.microsoft.com/office/drawing/2014/main" id="{59473855-A711-4393-A989-BF4D46EF5EA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BB69EA3-D919-4C23-9E88-3D0BDE07016E}"/>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646323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3F9B-52AF-4ED7-B212-B1537EB040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A3A5F39-CB98-4E1A-80CB-F16CBDC755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F1347A0-7697-4D95-9BD0-49619A5269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9502121-DA9D-4075-8742-99034AA275E8}"/>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6" name="Footer Placeholder 5">
            <a:extLst>
              <a:ext uri="{FF2B5EF4-FFF2-40B4-BE49-F238E27FC236}">
                <a16:creationId xmlns:a16="http://schemas.microsoft.com/office/drawing/2014/main" id="{8AED39FF-F756-48A1-9532-CA615DDB66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02CECE-9DF4-4CFF-8BD1-E0F959B97306}"/>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27155202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849B2-791C-43CE-91DB-575C48872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B3C8983-9112-4331-8DF5-41BE2F1369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65C9343-CD4B-45EF-8D31-EDA66A75BD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2C12C5-F5AF-4A13-A6F6-191D1609FA7B}"/>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6" name="Footer Placeholder 5">
            <a:extLst>
              <a:ext uri="{FF2B5EF4-FFF2-40B4-BE49-F238E27FC236}">
                <a16:creationId xmlns:a16="http://schemas.microsoft.com/office/drawing/2014/main" id="{E1683C20-A34B-4EC2-8B78-F7CE20F8A9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02EC9B-2149-406B-B7F3-97696DF282AE}"/>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768036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0E354-A823-48D7-8887-039E61C7B28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45AA45-43DA-4EF9-8E11-73750901827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CDD38F-FBE6-4CF6-B488-5CE38AC6A526}"/>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5" name="Footer Placeholder 4">
            <a:extLst>
              <a:ext uri="{FF2B5EF4-FFF2-40B4-BE49-F238E27FC236}">
                <a16:creationId xmlns:a16="http://schemas.microsoft.com/office/drawing/2014/main" id="{417853F2-2F5A-446F-97CD-0E774BD483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AC4251-70BB-4DBB-8700-785DCF6F11BE}"/>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1761439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A6F4A-209C-4F1F-8942-B3F27580483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8F8305-EED3-4717-A7E7-05B645D24D1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0EC959-761E-4953-AE63-9F6D92E5B8EB}"/>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5" name="Footer Placeholder 4">
            <a:extLst>
              <a:ext uri="{FF2B5EF4-FFF2-40B4-BE49-F238E27FC236}">
                <a16:creationId xmlns:a16="http://schemas.microsoft.com/office/drawing/2014/main" id="{97669977-F770-41AE-B567-C8378A73B6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48946B-D1E1-41CA-AA21-D96D12B383EC}"/>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2942954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6096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icture Placeholder 8"/>
          <p:cNvSpPr>
            <a:spLocks noGrp="1"/>
          </p:cNvSpPr>
          <p:nvPr>
            <p:ph type="pic" sz="quarter" idx="10"/>
          </p:nvPr>
        </p:nvSpPr>
        <p:spPr>
          <a:xfrm>
            <a:off x="5411702" y="834231"/>
            <a:ext cx="5191125" cy="5189538"/>
          </a:xfrm>
          <a:prstGeom prst="rect">
            <a:avLst/>
          </a:prstGeom>
          <a:solidFill>
            <a:schemeClr val="bg1">
              <a:lumMod val="95000"/>
            </a:schemeClr>
          </a:solidFill>
        </p:spPr>
        <p:txBody>
          <a:bodyPr/>
          <a:lstStyle/>
          <a:p>
            <a:endParaRPr lang="id-ID"/>
          </a:p>
        </p:txBody>
      </p:sp>
    </p:spTree>
    <p:extLst>
      <p:ext uri="{BB962C8B-B14F-4D97-AF65-F5344CB8AC3E}">
        <p14:creationId xmlns:p14="http://schemas.microsoft.com/office/powerpoint/2010/main" val="61124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p:cNvSpPr>
            <a:spLocks noGrp="1"/>
          </p:cNvSpPr>
          <p:nvPr>
            <p:ph type="dt" sz="half" idx="10"/>
          </p:nvPr>
        </p:nvSpPr>
        <p:spPr/>
        <p:txBody>
          <a:bodyPr/>
          <a:lstStyle/>
          <a:p>
            <a:fld id="{ABEE02CE-49AE-408E-AEAD-ABA745225AEC}" type="datetimeFigureOut">
              <a:rPr lang="en-SG" smtClean="0">
                <a:solidFill>
                  <a:prstClr val="black">
                    <a:tint val="75000"/>
                  </a:prstClr>
                </a:solidFill>
              </a:rPr>
              <a:pPr/>
              <a:t>1/11/2018</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2360396D-D371-4515-A36C-0C687C85366E}"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742014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ABEE02CE-49AE-408E-AEAD-ABA745225AEC}" type="datetimeFigureOut">
              <a:rPr lang="en-SG" smtClean="0">
                <a:solidFill>
                  <a:prstClr val="black">
                    <a:tint val="75000"/>
                  </a:prstClr>
                </a:solidFill>
              </a:rPr>
              <a:pPr/>
              <a:t>1/11/2018</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2360396D-D371-4515-A36C-0C687C85366E}"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4056826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EE02CE-49AE-408E-AEAD-ABA745225AEC}" type="datetimeFigureOut">
              <a:rPr lang="en-SG" smtClean="0">
                <a:solidFill>
                  <a:prstClr val="black">
                    <a:tint val="75000"/>
                  </a:prstClr>
                </a:solidFill>
              </a:rPr>
              <a:pPr/>
              <a:t>1/11/2018</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2360396D-D371-4515-A36C-0C687C85366E}"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380190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8D3C1A-6E80-A741-BA7B-DFE18E4928EC}" type="datetimeFigureOut">
              <a:rPr lang="en-US">
                <a:solidFill>
                  <a:prstClr val="black">
                    <a:tint val="75000"/>
                  </a:prstClr>
                </a:solidFill>
              </a:rPr>
              <a:pPr/>
              <a:t>11/1/2018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9779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p>
            <a:fld id="{ABEE02CE-49AE-408E-AEAD-ABA745225AEC}" type="datetimeFigureOut">
              <a:rPr lang="en-SG" smtClean="0">
                <a:solidFill>
                  <a:prstClr val="black">
                    <a:tint val="75000"/>
                  </a:prstClr>
                </a:solidFill>
              </a:rPr>
              <a:pPr/>
              <a:t>1/11/2018</a:t>
            </a:fld>
            <a:endParaRPr lang="en-SG">
              <a:solidFill>
                <a:prstClr val="black">
                  <a:tint val="75000"/>
                </a:prstClr>
              </a:solidFill>
            </a:endParaRPr>
          </a:p>
        </p:txBody>
      </p:sp>
      <p:sp>
        <p:nvSpPr>
          <p:cNvPr id="6" name="Footer Placeholder 5"/>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p:cNvSpPr>
            <a:spLocks noGrp="1"/>
          </p:cNvSpPr>
          <p:nvPr>
            <p:ph type="sldNum" sz="quarter" idx="12"/>
          </p:nvPr>
        </p:nvSpPr>
        <p:spPr/>
        <p:txBody>
          <a:bodyPr/>
          <a:lstStyle/>
          <a:p>
            <a:fld id="{2360396D-D371-4515-A36C-0C687C85366E}"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842792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p>
            <a:fld id="{ABEE02CE-49AE-408E-AEAD-ABA745225AEC}" type="datetimeFigureOut">
              <a:rPr lang="en-SG" smtClean="0">
                <a:solidFill>
                  <a:prstClr val="black">
                    <a:tint val="75000"/>
                  </a:prstClr>
                </a:solidFill>
              </a:rPr>
              <a:pPr/>
              <a:t>1/11/2018</a:t>
            </a:fld>
            <a:endParaRPr lang="en-SG">
              <a:solidFill>
                <a:prstClr val="black">
                  <a:tint val="75000"/>
                </a:prstClr>
              </a:solidFill>
            </a:endParaRPr>
          </a:p>
        </p:txBody>
      </p:sp>
      <p:sp>
        <p:nvSpPr>
          <p:cNvPr id="8" name="Footer Placeholder 7"/>
          <p:cNvSpPr>
            <a:spLocks noGrp="1"/>
          </p:cNvSpPr>
          <p:nvPr>
            <p:ph type="ftr" sz="quarter" idx="11"/>
          </p:nvPr>
        </p:nvSpPr>
        <p:spPr/>
        <p:txBody>
          <a:bodyPr/>
          <a:lstStyle/>
          <a:p>
            <a:endParaRPr lang="en-SG">
              <a:solidFill>
                <a:prstClr val="black">
                  <a:tint val="75000"/>
                </a:prstClr>
              </a:solidFill>
            </a:endParaRPr>
          </a:p>
        </p:txBody>
      </p:sp>
      <p:sp>
        <p:nvSpPr>
          <p:cNvPr id="9" name="Slide Number Placeholder 8"/>
          <p:cNvSpPr>
            <a:spLocks noGrp="1"/>
          </p:cNvSpPr>
          <p:nvPr>
            <p:ph type="sldNum" sz="quarter" idx="12"/>
          </p:nvPr>
        </p:nvSpPr>
        <p:spPr/>
        <p:txBody>
          <a:bodyPr/>
          <a:lstStyle/>
          <a:p>
            <a:fld id="{2360396D-D371-4515-A36C-0C687C85366E}"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876295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p>
            <a:fld id="{ABEE02CE-49AE-408E-AEAD-ABA745225AEC}" type="datetimeFigureOut">
              <a:rPr lang="en-SG" smtClean="0">
                <a:solidFill>
                  <a:prstClr val="black">
                    <a:tint val="75000"/>
                  </a:prstClr>
                </a:solidFill>
              </a:rPr>
              <a:pPr/>
              <a:t>1/11/2018</a:t>
            </a:fld>
            <a:endParaRPr lang="en-SG">
              <a:solidFill>
                <a:prstClr val="black">
                  <a:tint val="75000"/>
                </a:prstClr>
              </a:solidFill>
            </a:endParaRPr>
          </a:p>
        </p:txBody>
      </p:sp>
      <p:sp>
        <p:nvSpPr>
          <p:cNvPr id="4" name="Footer Placeholder 3"/>
          <p:cNvSpPr>
            <a:spLocks noGrp="1"/>
          </p:cNvSpPr>
          <p:nvPr>
            <p:ph type="ftr" sz="quarter" idx="11"/>
          </p:nvPr>
        </p:nvSpPr>
        <p:spPr/>
        <p:txBody>
          <a:bodyPr/>
          <a:lstStyle/>
          <a:p>
            <a:endParaRPr lang="en-SG">
              <a:solidFill>
                <a:prstClr val="black">
                  <a:tint val="75000"/>
                </a:prstClr>
              </a:solidFill>
            </a:endParaRPr>
          </a:p>
        </p:txBody>
      </p:sp>
      <p:sp>
        <p:nvSpPr>
          <p:cNvPr id="5" name="Slide Number Placeholder 4"/>
          <p:cNvSpPr>
            <a:spLocks noGrp="1"/>
          </p:cNvSpPr>
          <p:nvPr>
            <p:ph type="sldNum" sz="quarter" idx="12"/>
          </p:nvPr>
        </p:nvSpPr>
        <p:spPr/>
        <p:txBody>
          <a:bodyPr/>
          <a:lstStyle/>
          <a:p>
            <a:fld id="{2360396D-D371-4515-A36C-0C687C85366E}"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8533109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EE02CE-49AE-408E-AEAD-ABA745225AEC}" type="datetimeFigureOut">
              <a:rPr lang="en-SG" smtClean="0">
                <a:solidFill>
                  <a:prstClr val="black">
                    <a:tint val="75000"/>
                  </a:prstClr>
                </a:solidFill>
              </a:rPr>
              <a:pPr/>
              <a:t>1/11/2018</a:t>
            </a:fld>
            <a:endParaRPr lang="en-SG">
              <a:solidFill>
                <a:prstClr val="black">
                  <a:tint val="75000"/>
                </a:prstClr>
              </a:solidFill>
            </a:endParaRPr>
          </a:p>
        </p:txBody>
      </p:sp>
      <p:sp>
        <p:nvSpPr>
          <p:cNvPr id="3" name="Footer Placeholder 2"/>
          <p:cNvSpPr>
            <a:spLocks noGrp="1"/>
          </p:cNvSpPr>
          <p:nvPr>
            <p:ph type="ftr" sz="quarter" idx="11"/>
          </p:nvPr>
        </p:nvSpPr>
        <p:spPr/>
        <p:txBody>
          <a:bodyPr/>
          <a:lstStyle/>
          <a:p>
            <a:endParaRPr lang="en-SG">
              <a:solidFill>
                <a:prstClr val="black">
                  <a:tint val="75000"/>
                </a:prstClr>
              </a:solidFill>
            </a:endParaRPr>
          </a:p>
        </p:txBody>
      </p:sp>
      <p:sp>
        <p:nvSpPr>
          <p:cNvPr id="4" name="Slide Number Placeholder 3"/>
          <p:cNvSpPr>
            <a:spLocks noGrp="1"/>
          </p:cNvSpPr>
          <p:nvPr>
            <p:ph type="sldNum" sz="quarter" idx="12"/>
          </p:nvPr>
        </p:nvSpPr>
        <p:spPr/>
        <p:txBody>
          <a:bodyPr/>
          <a:lstStyle/>
          <a:p>
            <a:fld id="{2360396D-D371-4515-A36C-0C687C85366E}"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8043331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EE02CE-49AE-408E-AEAD-ABA745225AEC}" type="datetimeFigureOut">
              <a:rPr lang="en-SG" smtClean="0">
                <a:solidFill>
                  <a:prstClr val="black">
                    <a:tint val="75000"/>
                  </a:prstClr>
                </a:solidFill>
              </a:rPr>
              <a:pPr/>
              <a:t>1/11/2018</a:t>
            </a:fld>
            <a:endParaRPr lang="en-SG">
              <a:solidFill>
                <a:prstClr val="black">
                  <a:tint val="75000"/>
                </a:prstClr>
              </a:solidFill>
            </a:endParaRPr>
          </a:p>
        </p:txBody>
      </p:sp>
      <p:sp>
        <p:nvSpPr>
          <p:cNvPr id="6" name="Footer Placeholder 5"/>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p:cNvSpPr>
            <a:spLocks noGrp="1"/>
          </p:cNvSpPr>
          <p:nvPr>
            <p:ph type="sldNum" sz="quarter" idx="12"/>
          </p:nvPr>
        </p:nvSpPr>
        <p:spPr/>
        <p:txBody>
          <a:bodyPr/>
          <a:lstStyle/>
          <a:p>
            <a:fld id="{2360396D-D371-4515-A36C-0C687C85366E}"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2374107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EE02CE-49AE-408E-AEAD-ABA745225AEC}" type="datetimeFigureOut">
              <a:rPr lang="en-SG" smtClean="0">
                <a:solidFill>
                  <a:prstClr val="black">
                    <a:tint val="75000"/>
                  </a:prstClr>
                </a:solidFill>
              </a:rPr>
              <a:pPr/>
              <a:t>1/11/2018</a:t>
            </a:fld>
            <a:endParaRPr lang="en-SG">
              <a:solidFill>
                <a:prstClr val="black">
                  <a:tint val="75000"/>
                </a:prstClr>
              </a:solidFill>
            </a:endParaRPr>
          </a:p>
        </p:txBody>
      </p:sp>
      <p:sp>
        <p:nvSpPr>
          <p:cNvPr id="6" name="Footer Placeholder 5"/>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p:cNvSpPr>
            <a:spLocks noGrp="1"/>
          </p:cNvSpPr>
          <p:nvPr>
            <p:ph type="sldNum" sz="quarter" idx="12"/>
          </p:nvPr>
        </p:nvSpPr>
        <p:spPr/>
        <p:txBody>
          <a:bodyPr/>
          <a:lstStyle/>
          <a:p>
            <a:fld id="{2360396D-D371-4515-A36C-0C687C85366E}"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6491495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ABEE02CE-49AE-408E-AEAD-ABA745225AEC}" type="datetimeFigureOut">
              <a:rPr lang="en-SG" smtClean="0">
                <a:solidFill>
                  <a:prstClr val="black">
                    <a:tint val="75000"/>
                  </a:prstClr>
                </a:solidFill>
              </a:rPr>
              <a:pPr/>
              <a:t>1/11/2018</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2360396D-D371-4515-A36C-0C687C85366E}"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9038036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ABEE02CE-49AE-408E-AEAD-ABA745225AEC}" type="datetimeFigureOut">
              <a:rPr lang="en-SG" smtClean="0">
                <a:solidFill>
                  <a:prstClr val="black">
                    <a:tint val="75000"/>
                  </a:prstClr>
                </a:solidFill>
              </a:rPr>
              <a:pPr/>
              <a:t>1/11/2018</a:t>
            </a:fld>
            <a:endParaRPr lang="en-SG">
              <a:solidFill>
                <a:prstClr val="black">
                  <a:tint val="75000"/>
                </a:prstClr>
              </a:solidFill>
            </a:endParaRPr>
          </a:p>
        </p:txBody>
      </p:sp>
      <p:sp>
        <p:nvSpPr>
          <p:cNvPr id="5" name="Footer Placeholder 4"/>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p:cNvSpPr>
            <a:spLocks noGrp="1"/>
          </p:cNvSpPr>
          <p:nvPr>
            <p:ph type="sldNum" sz="quarter" idx="12"/>
          </p:nvPr>
        </p:nvSpPr>
        <p:spPr/>
        <p:txBody>
          <a:bodyPr/>
          <a:lstStyle/>
          <a:p>
            <a:fld id="{2360396D-D371-4515-A36C-0C687C85366E}"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848566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90E05-8221-4670-AF26-6BBB5734285E}" type="datetimeFigureOut">
              <a:rPr lang="en-US" smtClean="0">
                <a:solidFill>
                  <a:srgbClr val="FFFFFF">
                    <a:tint val="75000"/>
                  </a:srgbClr>
                </a:solidFill>
              </a:rPr>
              <a:pPr/>
              <a:t>11/1/2018</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22ECDDF0-F688-4C7E-94C5-A0EFC4BE057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7840710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4163A-0FA6-47C7-B8E2-CDE2D0E389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6A8DD83-3A2C-4787-BEC9-E2664D4854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810D1A0-473A-4B8B-A5FD-9E10B5FABF8D}"/>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5" name="Footer Placeholder 4">
            <a:extLst>
              <a:ext uri="{FF2B5EF4-FFF2-40B4-BE49-F238E27FC236}">
                <a16:creationId xmlns:a16="http://schemas.microsoft.com/office/drawing/2014/main" id="{AE765EEE-1954-4361-B035-B898C6766D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3DD9AD-759C-4D51-B116-015CE297EB34}"/>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1484452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8D3C1A-6E80-A741-BA7B-DFE18E4928EC}" type="datetimeFigureOut">
              <a:rPr lang="en-US">
                <a:solidFill>
                  <a:prstClr val="black">
                    <a:tint val="75000"/>
                  </a:prstClr>
                </a:solidFill>
              </a:rPr>
              <a:pPr/>
              <a:t>11/1/2018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5102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E5B2C-2FD6-4DEA-AAC5-044AAD8F0C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FC1589-58DE-4E01-8160-B463EBA0A37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542187-31A2-4B6B-B91F-AEEB7AE7A1BC}"/>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5" name="Footer Placeholder 4">
            <a:extLst>
              <a:ext uri="{FF2B5EF4-FFF2-40B4-BE49-F238E27FC236}">
                <a16:creationId xmlns:a16="http://schemas.microsoft.com/office/drawing/2014/main" id="{697498A0-2F16-4A0E-92F4-D1FF7B8EF7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B70EA0-15B3-40AB-9302-4AE23A187EE2}"/>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30689436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B422F-BA18-43A5-A9AD-360687E210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C1CA162-7D1A-4887-A16B-480AAA49B5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5B4EC3C-8D34-4858-9741-D296BC9D13D6}"/>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5" name="Footer Placeholder 4">
            <a:extLst>
              <a:ext uri="{FF2B5EF4-FFF2-40B4-BE49-F238E27FC236}">
                <a16:creationId xmlns:a16="http://schemas.microsoft.com/office/drawing/2014/main" id="{3133A71B-A077-41B9-8538-683D03E63F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705FC8-1046-47A3-B09B-38EC5C4CA830}"/>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6138694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4133A-9BAF-4D20-90B1-E9D550B3F3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E7C251-65EE-4A1B-8A55-1AE6E0B18C2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8104023-CE89-417C-A1C1-688696D279A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0507798-360C-4B86-8513-F2C78456B88D}"/>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6" name="Footer Placeholder 5">
            <a:extLst>
              <a:ext uri="{FF2B5EF4-FFF2-40B4-BE49-F238E27FC236}">
                <a16:creationId xmlns:a16="http://schemas.microsoft.com/office/drawing/2014/main" id="{CBA09E04-B4DD-437C-BBCE-9171BBDEC4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16DCCF-8010-41E9-B1EC-4ADF135D3CCB}"/>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25816663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04BF-7642-4B1C-85A2-4B6094340EB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6CF891-D164-4C61-971A-0D0218CC72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033C290-6F90-492D-ADAA-BD7A3FE1CE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90090D4-9FDA-4D11-B929-608F1A5D4E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13E2D9-2882-4D4F-A8D3-C54AA9A80A6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3158823-45ED-4872-90E5-A9D0817E7315}"/>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8" name="Footer Placeholder 7">
            <a:extLst>
              <a:ext uri="{FF2B5EF4-FFF2-40B4-BE49-F238E27FC236}">
                <a16:creationId xmlns:a16="http://schemas.microsoft.com/office/drawing/2014/main" id="{C0464862-AAF8-4E5B-A3ED-7BDA483428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EC600FD-F2C4-4E09-B6E5-0A29257182FE}"/>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12752413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FCE7C-9719-456F-A754-9DF4BE3FECB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E193770-3408-4549-BD9B-19489D94A1FA}"/>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4" name="Footer Placeholder 3">
            <a:extLst>
              <a:ext uri="{FF2B5EF4-FFF2-40B4-BE49-F238E27FC236}">
                <a16:creationId xmlns:a16="http://schemas.microsoft.com/office/drawing/2014/main" id="{FAE48F25-354A-491A-B723-C6AE47827E2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03E8953-B0C7-4A2F-8C0A-BA721A463685}"/>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1522513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0665D-5020-4D83-A7A1-8F00EAFAAADA}"/>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3" name="Footer Placeholder 2">
            <a:extLst>
              <a:ext uri="{FF2B5EF4-FFF2-40B4-BE49-F238E27FC236}">
                <a16:creationId xmlns:a16="http://schemas.microsoft.com/office/drawing/2014/main" id="{59473855-A711-4393-A989-BF4D46EF5EA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BB69EA3-D919-4C23-9E88-3D0BDE07016E}"/>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15621251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3F9B-52AF-4ED7-B212-B1537EB040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A3A5F39-CB98-4E1A-80CB-F16CBDC755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F1347A0-7697-4D95-9BD0-49619A5269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9502121-DA9D-4075-8742-99034AA275E8}"/>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6" name="Footer Placeholder 5">
            <a:extLst>
              <a:ext uri="{FF2B5EF4-FFF2-40B4-BE49-F238E27FC236}">
                <a16:creationId xmlns:a16="http://schemas.microsoft.com/office/drawing/2014/main" id="{8AED39FF-F756-48A1-9532-CA615DDB66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02CECE-9DF4-4CFF-8BD1-E0F959B97306}"/>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12070069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849B2-791C-43CE-91DB-575C48872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B3C8983-9112-4331-8DF5-41BE2F1369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65C9343-CD4B-45EF-8D31-EDA66A75BD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2C12C5-F5AF-4A13-A6F6-191D1609FA7B}"/>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6" name="Footer Placeholder 5">
            <a:extLst>
              <a:ext uri="{FF2B5EF4-FFF2-40B4-BE49-F238E27FC236}">
                <a16:creationId xmlns:a16="http://schemas.microsoft.com/office/drawing/2014/main" id="{E1683C20-A34B-4EC2-8B78-F7CE20F8A9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02EC9B-2149-406B-B7F3-97696DF282AE}"/>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21978598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0E354-A823-48D7-8887-039E61C7B28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45AA45-43DA-4EF9-8E11-73750901827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CDD38F-FBE6-4CF6-B488-5CE38AC6A526}"/>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5" name="Footer Placeholder 4">
            <a:extLst>
              <a:ext uri="{FF2B5EF4-FFF2-40B4-BE49-F238E27FC236}">
                <a16:creationId xmlns:a16="http://schemas.microsoft.com/office/drawing/2014/main" id="{417853F2-2F5A-446F-97CD-0E774BD483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AC4251-70BB-4DBB-8700-785DCF6F11BE}"/>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6892859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A6F4A-209C-4F1F-8942-B3F27580483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8F8305-EED3-4717-A7E7-05B645D24D1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0EC959-761E-4953-AE63-9F6D92E5B8EB}"/>
              </a:ext>
            </a:extLst>
          </p:cNvPr>
          <p:cNvSpPr>
            <a:spLocks noGrp="1"/>
          </p:cNvSpPr>
          <p:nvPr>
            <p:ph type="dt" sz="half" idx="10"/>
          </p:nvPr>
        </p:nvSpPr>
        <p:spPr/>
        <p:txBody>
          <a:bodyPr/>
          <a:lstStyle/>
          <a:p>
            <a:fld id="{C6A177C4-ADD4-4199-804E-B64D8D40A045}" type="datetimeFigureOut">
              <a:rPr lang="en-GB" smtClean="0"/>
              <a:t>01/11/2018</a:t>
            </a:fld>
            <a:endParaRPr lang="en-GB"/>
          </a:p>
        </p:txBody>
      </p:sp>
      <p:sp>
        <p:nvSpPr>
          <p:cNvPr id="5" name="Footer Placeholder 4">
            <a:extLst>
              <a:ext uri="{FF2B5EF4-FFF2-40B4-BE49-F238E27FC236}">
                <a16:creationId xmlns:a16="http://schemas.microsoft.com/office/drawing/2014/main" id="{97669977-F770-41AE-B567-C8378A73B6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48946B-D1E1-41CA-AA21-D96D12B383EC}"/>
              </a:ext>
            </a:extLst>
          </p:cNvPr>
          <p:cNvSpPr>
            <a:spLocks noGrp="1"/>
          </p:cNvSpPr>
          <p:nvPr>
            <p:ph type="sldNum" sz="quarter" idx="12"/>
          </p:nvPr>
        </p:nvSpPr>
        <p:spPr/>
        <p:txBody>
          <a:bodyPr/>
          <a:lstStyle/>
          <a:p>
            <a:fld id="{47E37751-0118-4D7A-9053-BB64B829A6D1}" type="slidenum">
              <a:rPr lang="en-GB" smtClean="0"/>
              <a:t>‹#›</a:t>
            </a:fld>
            <a:endParaRPr lang="en-GB"/>
          </a:p>
        </p:txBody>
      </p:sp>
    </p:spTree>
    <p:extLst>
      <p:ext uri="{BB962C8B-B14F-4D97-AF65-F5344CB8AC3E}">
        <p14:creationId xmlns:p14="http://schemas.microsoft.com/office/powerpoint/2010/main" val="175385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8D3C1A-6E80-A741-BA7B-DFE18E4928EC}" type="datetimeFigureOut">
              <a:rPr lang="en-US">
                <a:solidFill>
                  <a:prstClr val="black">
                    <a:tint val="75000"/>
                  </a:prstClr>
                </a:solidFill>
              </a:rPr>
              <a:pPr/>
              <a:t>11/1/2018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8932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8048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p:cNvSpPr>
            <a:spLocks noGrp="1"/>
          </p:cNvSpPr>
          <p:nvPr>
            <p:ph type="dt" sz="half" idx="10"/>
          </p:nvPr>
        </p:nvSpPr>
        <p:spPr/>
        <p:txBody>
          <a:bodyPr/>
          <a:lstStyle/>
          <a:p>
            <a:fld id="{E246C795-50EF-4A52-9D43-A67DC6E68A16}" type="datetimeFigureOut">
              <a:rPr lang="en-SG" smtClean="0"/>
              <a:t>1/11/2018</a:t>
            </a:fld>
            <a:endParaRPr lang="en-SG" dirty="0"/>
          </a:p>
        </p:txBody>
      </p:sp>
      <p:sp>
        <p:nvSpPr>
          <p:cNvPr id="5" name="Footer Placeholder 4"/>
          <p:cNvSpPr>
            <a:spLocks noGrp="1"/>
          </p:cNvSpPr>
          <p:nvPr>
            <p:ph type="ftr" sz="quarter" idx="11"/>
          </p:nvPr>
        </p:nvSpPr>
        <p:spPr/>
        <p:txBody>
          <a:bodyPr/>
          <a:lstStyle/>
          <a:p>
            <a:endParaRPr lang="en-SG" dirty="0"/>
          </a:p>
        </p:txBody>
      </p:sp>
      <p:sp>
        <p:nvSpPr>
          <p:cNvPr id="6" name="Slide Number Placeholder 5"/>
          <p:cNvSpPr>
            <a:spLocks noGrp="1"/>
          </p:cNvSpPr>
          <p:nvPr>
            <p:ph type="sldNum" sz="quarter" idx="12"/>
          </p:nvPr>
        </p:nvSpPr>
        <p:spPr/>
        <p:txBody>
          <a:bodyPr/>
          <a:lstStyle/>
          <a:p>
            <a:fld id="{389D99C0-5DFD-4CC5-8F9C-4B1DC965EC64}" type="slidenum">
              <a:rPr lang="en-SG" smtClean="0"/>
              <a:t>‹#›</a:t>
            </a:fld>
            <a:endParaRPr lang="en-SG" dirty="0"/>
          </a:p>
        </p:txBody>
      </p:sp>
    </p:spTree>
    <p:extLst>
      <p:ext uri="{BB962C8B-B14F-4D97-AF65-F5344CB8AC3E}">
        <p14:creationId xmlns:p14="http://schemas.microsoft.com/office/powerpoint/2010/main" val="5349991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E246C795-50EF-4A52-9D43-A67DC6E68A16}" type="datetimeFigureOut">
              <a:rPr lang="en-SG" smtClean="0"/>
              <a:t>1/11/2018</a:t>
            </a:fld>
            <a:endParaRPr lang="en-SG" dirty="0"/>
          </a:p>
        </p:txBody>
      </p:sp>
      <p:sp>
        <p:nvSpPr>
          <p:cNvPr id="5" name="Footer Placeholder 4"/>
          <p:cNvSpPr>
            <a:spLocks noGrp="1"/>
          </p:cNvSpPr>
          <p:nvPr>
            <p:ph type="ftr" sz="quarter" idx="11"/>
          </p:nvPr>
        </p:nvSpPr>
        <p:spPr/>
        <p:txBody>
          <a:bodyPr/>
          <a:lstStyle/>
          <a:p>
            <a:endParaRPr lang="en-SG" dirty="0"/>
          </a:p>
        </p:txBody>
      </p:sp>
      <p:sp>
        <p:nvSpPr>
          <p:cNvPr id="6" name="Slide Number Placeholder 5"/>
          <p:cNvSpPr>
            <a:spLocks noGrp="1"/>
          </p:cNvSpPr>
          <p:nvPr>
            <p:ph type="sldNum" sz="quarter" idx="12"/>
          </p:nvPr>
        </p:nvSpPr>
        <p:spPr/>
        <p:txBody>
          <a:bodyPr/>
          <a:lstStyle/>
          <a:p>
            <a:fld id="{389D99C0-5DFD-4CC5-8F9C-4B1DC965EC64}" type="slidenum">
              <a:rPr lang="en-SG" smtClean="0"/>
              <a:t>‹#›</a:t>
            </a:fld>
            <a:endParaRPr lang="en-SG" dirty="0"/>
          </a:p>
        </p:txBody>
      </p:sp>
    </p:spTree>
    <p:extLst>
      <p:ext uri="{BB962C8B-B14F-4D97-AF65-F5344CB8AC3E}">
        <p14:creationId xmlns:p14="http://schemas.microsoft.com/office/powerpoint/2010/main" val="31877283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46C795-50EF-4A52-9D43-A67DC6E68A16}" type="datetimeFigureOut">
              <a:rPr lang="en-SG" smtClean="0"/>
              <a:t>1/11/2018</a:t>
            </a:fld>
            <a:endParaRPr lang="en-SG" dirty="0"/>
          </a:p>
        </p:txBody>
      </p:sp>
      <p:sp>
        <p:nvSpPr>
          <p:cNvPr id="5" name="Footer Placeholder 4"/>
          <p:cNvSpPr>
            <a:spLocks noGrp="1"/>
          </p:cNvSpPr>
          <p:nvPr>
            <p:ph type="ftr" sz="quarter" idx="11"/>
          </p:nvPr>
        </p:nvSpPr>
        <p:spPr/>
        <p:txBody>
          <a:bodyPr/>
          <a:lstStyle/>
          <a:p>
            <a:endParaRPr lang="en-SG" dirty="0"/>
          </a:p>
        </p:txBody>
      </p:sp>
      <p:sp>
        <p:nvSpPr>
          <p:cNvPr id="6" name="Slide Number Placeholder 5"/>
          <p:cNvSpPr>
            <a:spLocks noGrp="1"/>
          </p:cNvSpPr>
          <p:nvPr>
            <p:ph type="sldNum" sz="quarter" idx="12"/>
          </p:nvPr>
        </p:nvSpPr>
        <p:spPr/>
        <p:txBody>
          <a:bodyPr/>
          <a:lstStyle/>
          <a:p>
            <a:fld id="{389D99C0-5DFD-4CC5-8F9C-4B1DC965EC64}" type="slidenum">
              <a:rPr lang="en-SG" smtClean="0"/>
              <a:t>‹#›</a:t>
            </a:fld>
            <a:endParaRPr lang="en-SG" dirty="0"/>
          </a:p>
        </p:txBody>
      </p:sp>
    </p:spTree>
    <p:extLst>
      <p:ext uri="{BB962C8B-B14F-4D97-AF65-F5344CB8AC3E}">
        <p14:creationId xmlns:p14="http://schemas.microsoft.com/office/powerpoint/2010/main" val="6137652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p>
            <a:fld id="{E246C795-50EF-4A52-9D43-A67DC6E68A16}" type="datetimeFigureOut">
              <a:rPr lang="en-SG" smtClean="0"/>
              <a:t>1/11/2018</a:t>
            </a:fld>
            <a:endParaRPr lang="en-SG" dirty="0"/>
          </a:p>
        </p:txBody>
      </p:sp>
      <p:sp>
        <p:nvSpPr>
          <p:cNvPr id="6" name="Footer Placeholder 5"/>
          <p:cNvSpPr>
            <a:spLocks noGrp="1"/>
          </p:cNvSpPr>
          <p:nvPr>
            <p:ph type="ftr" sz="quarter" idx="11"/>
          </p:nvPr>
        </p:nvSpPr>
        <p:spPr/>
        <p:txBody>
          <a:bodyPr/>
          <a:lstStyle/>
          <a:p>
            <a:endParaRPr lang="en-SG" dirty="0"/>
          </a:p>
        </p:txBody>
      </p:sp>
      <p:sp>
        <p:nvSpPr>
          <p:cNvPr id="7" name="Slide Number Placeholder 6"/>
          <p:cNvSpPr>
            <a:spLocks noGrp="1"/>
          </p:cNvSpPr>
          <p:nvPr>
            <p:ph type="sldNum" sz="quarter" idx="12"/>
          </p:nvPr>
        </p:nvSpPr>
        <p:spPr/>
        <p:txBody>
          <a:bodyPr/>
          <a:lstStyle/>
          <a:p>
            <a:fld id="{389D99C0-5DFD-4CC5-8F9C-4B1DC965EC64}" type="slidenum">
              <a:rPr lang="en-SG" smtClean="0"/>
              <a:t>‹#›</a:t>
            </a:fld>
            <a:endParaRPr lang="en-SG" dirty="0"/>
          </a:p>
        </p:txBody>
      </p:sp>
    </p:spTree>
    <p:extLst>
      <p:ext uri="{BB962C8B-B14F-4D97-AF65-F5344CB8AC3E}">
        <p14:creationId xmlns:p14="http://schemas.microsoft.com/office/powerpoint/2010/main" val="8402782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p>
            <a:fld id="{E246C795-50EF-4A52-9D43-A67DC6E68A16}" type="datetimeFigureOut">
              <a:rPr lang="en-SG" smtClean="0"/>
              <a:t>1/11/2018</a:t>
            </a:fld>
            <a:endParaRPr lang="en-SG" dirty="0"/>
          </a:p>
        </p:txBody>
      </p:sp>
      <p:sp>
        <p:nvSpPr>
          <p:cNvPr id="8" name="Footer Placeholder 7"/>
          <p:cNvSpPr>
            <a:spLocks noGrp="1"/>
          </p:cNvSpPr>
          <p:nvPr>
            <p:ph type="ftr" sz="quarter" idx="11"/>
          </p:nvPr>
        </p:nvSpPr>
        <p:spPr/>
        <p:txBody>
          <a:bodyPr/>
          <a:lstStyle/>
          <a:p>
            <a:endParaRPr lang="en-SG" dirty="0"/>
          </a:p>
        </p:txBody>
      </p:sp>
      <p:sp>
        <p:nvSpPr>
          <p:cNvPr id="9" name="Slide Number Placeholder 8"/>
          <p:cNvSpPr>
            <a:spLocks noGrp="1"/>
          </p:cNvSpPr>
          <p:nvPr>
            <p:ph type="sldNum" sz="quarter" idx="12"/>
          </p:nvPr>
        </p:nvSpPr>
        <p:spPr/>
        <p:txBody>
          <a:bodyPr/>
          <a:lstStyle/>
          <a:p>
            <a:fld id="{389D99C0-5DFD-4CC5-8F9C-4B1DC965EC64}" type="slidenum">
              <a:rPr lang="en-SG" smtClean="0"/>
              <a:t>‹#›</a:t>
            </a:fld>
            <a:endParaRPr lang="en-SG" dirty="0"/>
          </a:p>
        </p:txBody>
      </p:sp>
    </p:spTree>
    <p:extLst>
      <p:ext uri="{BB962C8B-B14F-4D97-AF65-F5344CB8AC3E}">
        <p14:creationId xmlns:p14="http://schemas.microsoft.com/office/powerpoint/2010/main" val="15948383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p>
            <a:fld id="{E246C795-50EF-4A52-9D43-A67DC6E68A16}" type="datetimeFigureOut">
              <a:rPr lang="en-SG" smtClean="0"/>
              <a:t>1/11/2018</a:t>
            </a:fld>
            <a:endParaRPr lang="en-SG" dirty="0"/>
          </a:p>
        </p:txBody>
      </p:sp>
      <p:sp>
        <p:nvSpPr>
          <p:cNvPr id="4" name="Footer Placeholder 3"/>
          <p:cNvSpPr>
            <a:spLocks noGrp="1"/>
          </p:cNvSpPr>
          <p:nvPr>
            <p:ph type="ftr" sz="quarter" idx="11"/>
          </p:nvPr>
        </p:nvSpPr>
        <p:spPr/>
        <p:txBody>
          <a:bodyPr/>
          <a:lstStyle/>
          <a:p>
            <a:endParaRPr lang="en-SG" dirty="0"/>
          </a:p>
        </p:txBody>
      </p:sp>
      <p:sp>
        <p:nvSpPr>
          <p:cNvPr id="5" name="Slide Number Placeholder 4"/>
          <p:cNvSpPr>
            <a:spLocks noGrp="1"/>
          </p:cNvSpPr>
          <p:nvPr>
            <p:ph type="sldNum" sz="quarter" idx="12"/>
          </p:nvPr>
        </p:nvSpPr>
        <p:spPr/>
        <p:txBody>
          <a:bodyPr/>
          <a:lstStyle/>
          <a:p>
            <a:fld id="{389D99C0-5DFD-4CC5-8F9C-4B1DC965EC64}" type="slidenum">
              <a:rPr lang="en-SG" smtClean="0"/>
              <a:t>‹#›</a:t>
            </a:fld>
            <a:endParaRPr lang="en-SG" dirty="0"/>
          </a:p>
        </p:txBody>
      </p:sp>
    </p:spTree>
    <p:extLst>
      <p:ext uri="{BB962C8B-B14F-4D97-AF65-F5344CB8AC3E}">
        <p14:creationId xmlns:p14="http://schemas.microsoft.com/office/powerpoint/2010/main" val="2087738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46C795-50EF-4A52-9D43-A67DC6E68A16}" type="datetimeFigureOut">
              <a:rPr lang="en-SG" smtClean="0"/>
              <a:t>1/11/2018</a:t>
            </a:fld>
            <a:endParaRPr lang="en-SG" dirty="0"/>
          </a:p>
        </p:txBody>
      </p:sp>
      <p:sp>
        <p:nvSpPr>
          <p:cNvPr id="3" name="Footer Placeholder 2"/>
          <p:cNvSpPr>
            <a:spLocks noGrp="1"/>
          </p:cNvSpPr>
          <p:nvPr>
            <p:ph type="ftr" sz="quarter" idx="11"/>
          </p:nvPr>
        </p:nvSpPr>
        <p:spPr/>
        <p:txBody>
          <a:bodyPr/>
          <a:lstStyle/>
          <a:p>
            <a:endParaRPr lang="en-SG" dirty="0"/>
          </a:p>
        </p:txBody>
      </p:sp>
      <p:sp>
        <p:nvSpPr>
          <p:cNvPr id="4" name="Slide Number Placeholder 3"/>
          <p:cNvSpPr>
            <a:spLocks noGrp="1"/>
          </p:cNvSpPr>
          <p:nvPr>
            <p:ph type="sldNum" sz="quarter" idx="12"/>
          </p:nvPr>
        </p:nvSpPr>
        <p:spPr/>
        <p:txBody>
          <a:bodyPr/>
          <a:lstStyle/>
          <a:p>
            <a:fld id="{389D99C0-5DFD-4CC5-8F9C-4B1DC965EC64}" type="slidenum">
              <a:rPr lang="en-SG" smtClean="0"/>
              <a:t>‹#›</a:t>
            </a:fld>
            <a:endParaRPr lang="en-SG" dirty="0"/>
          </a:p>
        </p:txBody>
      </p:sp>
    </p:spTree>
    <p:extLst>
      <p:ext uri="{BB962C8B-B14F-4D97-AF65-F5344CB8AC3E}">
        <p14:creationId xmlns:p14="http://schemas.microsoft.com/office/powerpoint/2010/main" val="12097824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46C795-50EF-4A52-9D43-A67DC6E68A16}" type="datetimeFigureOut">
              <a:rPr lang="en-SG" smtClean="0"/>
              <a:t>1/11/2018</a:t>
            </a:fld>
            <a:endParaRPr lang="en-SG" dirty="0"/>
          </a:p>
        </p:txBody>
      </p:sp>
      <p:sp>
        <p:nvSpPr>
          <p:cNvPr id="6" name="Footer Placeholder 5"/>
          <p:cNvSpPr>
            <a:spLocks noGrp="1"/>
          </p:cNvSpPr>
          <p:nvPr>
            <p:ph type="ftr" sz="quarter" idx="11"/>
          </p:nvPr>
        </p:nvSpPr>
        <p:spPr/>
        <p:txBody>
          <a:bodyPr/>
          <a:lstStyle/>
          <a:p>
            <a:endParaRPr lang="en-SG" dirty="0"/>
          </a:p>
        </p:txBody>
      </p:sp>
      <p:sp>
        <p:nvSpPr>
          <p:cNvPr id="7" name="Slide Number Placeholder 6"/>
          <p:cNvSpPr>
            <a:spLocks noGrp="1"/>
          </p:cNvSpPr>
          <p:nvPr>
            <p:ph type="sldNum" sz="quarter" idx="12"/>
          </p:nvPr>
        </p:nvSpPr>
        <p:spPr/>
        <p:txBody>
          <a:bodyPr/>
          <a:lstStyle/>
          <a:p>
            <a:fld id="{389D99C0-5DFD-4CC5-8F9C-4B1DC965EC64}" type="slidenum">
              <a:rPr lang="en-SG" smtClean="0"/>
              <a:t>‹#›</a:t>
            </a:fld>
            <a:endParaRPr lang="en-SG" dirty="0"/>
          </a:p>
        </p:txBody>
      </p:sp>
    </p:spTree>
    <p:extLst>
      <p:ext uri="{BB962C8B-B14F-4D97-AF65-F5344CB8AC3E}">
        <p14:creationId xmlns:p14="http://schemas.microsoft.com/office/powerpoint/2010/main" val="27040996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46C795-50EF-4A52-9D43-A67DC6E68A16}" type="datetimeFigureOut">
              <a:rPr lang="en-SG" smtClean="0"/>
              <a:t>1/11/2018</a:t>
            </a:fld>
            <a:endParaRPr lang="en-SG" dirty="0"/>
          </a:p>
        </p:txBody>
      </p:sp>
      <p:sp>
        <p:nvSpPr>
          <p:cNvPr id="6" name="Footer Placeholder 5"/>
          <p:cNvSpPr>
            <a:spLocks noGrp="1"/>
          </p:cNvSpPr>
          <p:nvPr>
            <p:ph type="ftr" sz="quarter" idx="11"/>
          </p:nvPr>
        </p:nvSpPr>
        <p:spPr/>
        <p:txBody>
          <a:bodyPr/>
          <a:lstStyle/>
          <a:p>
            <a:endParaRPr lang="en-SG" dirty="0"/>
          </a:p>
        </p:txBody>
      </p:sp>
      <p:sp>
        <p:nvSpPr>
          <p:cNvPr id="7" name="Slide Number Placeholder 6"/>
          <p:cNvSpPr>
            <a:spLocks noGrp="1"/>
          </p:cNvSpPr>
          <p:nvPr>
            <p:ph type="sldNum" sz="quarter" idx="12"/>
          </p:nvPr>
        </p:nvSpPr>
        <p:spPr/>
        <p:txBody>
          <a:bodyPr/>
          <a:lstStyle/>
          <a:p>
            <a:fld id="{389D99C0-5DFD-4CC5-8F9C-4B1DC965EC64}" type="slidenum">
              <a:rPr lang="en-SG" smtClean="0"/>
              <a:t>‹#›</a:t>
            </a:fld>
            <a:endParaRPr lang="en-SG" dirty="0"/>
          </a:p>
        </p:txBody>
      </p:sp>
    </p:spTree>
    <p:extLst>
      <p:ext uri="{BB962C8B-B14F-4D97-AF65-F5344CB8AC3E}">
        <p14:creationId xmlns:p14="http://schemas.microsoft.com/office/powerpoint/2010/main" val="3815716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8D3C1A-6E80-A741-BA7B-DFE18E4928EC}" type="datetimeFigureOut">
              <a:rPr lang="en-US">
                <a:solidFill>
                  <a:prstClr val="black">
                    <a:tint val="75000"/>
                  </a:prstClr>
                </a:solidFill>
              </a:rPr>
              <a:pPr/>
              <a:t>11/1/2018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3024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E246C795-50EF-4A52-9D43-A67DC6E68A16}" type="datetimeFigureOut">
              <a:rPr lang="en-SG" smtClean="0"/>
              <a:t>1/11/2018</a:t>
            </a:fld>
            <a:endParaRPr lang="en-SG" dirty="0"/>
          </a:p>
        </p:txBody>
      </p:sp>
      <p:sp>
        <p:nvSpPr>
          <p:cNvPr id="5" name="Footer Placeholder 4"/>
          <p:cNvSpPr>
            <a:spLocks noGrp="1"/>
          </p:cNvSpPr>
          <p:nvPr>
            <p:ph type="ftr" sz="quarter" idx="11"/>
          </p:nvPr>
        </p:nvSpPr>
        <p:spPr/>
        <p:txBody>
          <a:bodyPr/>
          <a:lstStyle/>
          <a:p>
            <a:endParaRPr lang="en-SG" dirty="0"/>
          </a:p>
        </p:txBody>
      </p:sp>
      <p:sp>
        <p:nvSpPr>
          <p:cNvPr id="6" name="Slide Number Placeholder 5"/>
          <p:cNvSpPr>
            <a:spLocks noGrp="1"/>
          </p:cNvSpPr>
          <p:nvPr>
            <p:ph type="sldNum" sz="quarter" idx="12"/>
          </p:nvPr>
        </p:nvSpPr>
        <p:spPr/>
        <p:txBody>
          <a:bodyPr/>
          <a:lstStyle/>
          <a:p>
            <a:fld id="{389D99C0-5DFD-4CC5-8F9C-4B1DC965EC64}" type="slidenum">
              <a:rPr lang="en-SG" smtClean="0"/>
              <a:t>‹#›</a:t>
            </a:fld>
            <a:endParaRPr lang="en-SG" dirty="0"/>
          </a:p>
        </p:txBody>
      </p:sp>
    </p:spTree>
    <p:extLst>
      <p:ext uri="{BB962C8B-B14F-4D97-AF65-F5344CB8AC3E}">
        <p14:creationId xmlns:p14="http://schemas.microsoft.com/office/powerpoint/2010/main" val="27090969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E246C795-50EF-4A52-9D43-A67DC6E68A16}" type="datetimeFigureOut">
              <a:rPr lang="en-SG" smtClean="0"/>
              <a:t>1/11/2018</a:t>
            </a:fld>
            <a:endParaRPr lang="en-SG" dirty="0"/>
          </a:p>
        </p:txBody>
      </p:sp>
      <p:sp>
        <p:nvSpPr>
          <p:cNvPr id="5" name="Footer Placeholder 4"/>
          <p:cNvSpPr>
            <a:spLocks noGrp="1"/>
          </p:cNvSpPr>
          <p:nvPr>
            <p:ph type="ftr" sz="quarter" idx="11"/>
          </p:nvPr>
        </p:nvSpPr>
        <p:spPr/>
        <p:txBody>
          <a:bodyPr/>
          <a:lstStyle/>
          <a:p>
            <a:endParaRPr lang="en-SG" dirty="0"/>
          </a:p>
        </p:txBody>
      </p:sp>
      <p:sp>
        <p:nvSpPr>
          <p:cNvPr id="6" name="Slide Number Placeholder 5"/>
          <p:cNvSpPr>
            <a:spLocks noGrp="1"/>
          </p:cNvSpPr>
          <p:nvPr>
            <p:ph type="sldNum" sz="quarter" idx="12"/>
          </p:nvPr>
        </p:nvSpPr>
        <p:spPr/>
        <p:txBody>
          <a:bodyPr/>
          <a:lstStyle/>
          <a:p>
            <a:fld id="{389D99C0-5DFD-4CC5-8F9C-4B1DC965EC64}" type="slidenum">
              <a:rPr lang="en-SG" smtClean="0"/>
              <a:t>‹#›</a:t>
            </a:fld>
            <a:endParaRPr lang="en-SG" dirty="0"/>
          </a:p>
        </p:txBody>
      </p:sp>
    </p:spTree>
    <p:extLst>
      <p:ext uri="{BB962C8B-B14F-4D97-AF65-F5344CB8AC3E}">
        <p14:creationId xmlns:p14="http://schemas.microsoft.com/office/powerpoint/2010/main" val="26471032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6704" y="1"/>
            <a:ext cx="9251863" cy="6857999"/>
          </a:xfrm>
          <a:custGeom>
            <a:avLst/>
            <a:gdLst>
              <a:gd name="connsiteX0" fmla="*/ 0 w 9251863"/>
              <a:gd name="connsiteY0" fmla="*/ 0 h 6857999"/>
              <a:gd name="connsiteX1" fmla="*/ 9251863 w 9251863"/>
              <a:gd name="connsiteY1" fmla="*/ 0 h 6857999"/>
              <a:gd name="connsiteX2" fmla="*/ 2384383 w 9251863"/>
              <a:gd name="connsiteY2" fmla="*/ 6857999 h 6857999"/>
              <a:gd name="connsiteX3" fmla="*/ 0 w 925186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9251863" h="6857999">
                <a:moveTo>
                  <a:pt x="0" y="0"/>
                </a:moveTo>
                <a:lnTo>
                  <a:pt x="9251863" y="0"/>
                </a:lnTo>
                <a:lnTo>
                  <a:pt x="2384383" y="6857999"/>
                </a:lnTo>
                <a:lnTo>
                  <a:pt x="0" y="6857999"/>
                </a:lnTo>
                <a:close/>
              </a:path>
            </a:pathLst>
          </a:custGeom>
        </p:spPr>
        <p:txBody>
          <a:bodyPr wrap="square">
            <a:noAutofit/>
          </a:bodyPr>
          <a:lstStyle/>
          <a:p>
            <a:endParaRPr lang="id-ID"/>
          </a:p>
        </p:txBody>
      </p:sp>
      <p:grpSp>
        <p:nvGrpSpPr>
          <p:cNvPr id="3" name="Group 2"/>
          <p:cNvGrpSpPr/>
          <p:nvPr userDrawn="1"/>
        </p:nvGrpSpPr>
        <p:grpSpPr>
          <a:xfrm>
            <a:off x="2286000" y="0"/>
            <a:ext cx="9906000" cy="6858000"/>
            <a:chOff x="2286000" y="0"/>
            <a:chExt cx="9906000" cy="6858000"/>
          </a:xfrm>
          <a:solidFill>
            <a:srgbClr val="006CA3"/>
          </a:solidFill>
        </p:grpSpPr>
        <p:sp>
          <p:nvSpPr>
            <p:cNvPr id="4" name="Right Triangle 3"/>
            <p:cNvSpPr/>
            <p:nvPr/>
          </p:nvSpPr>
          <p:spPr>
            <a:xfrm flipH="1">
              <a:off x="2286000" y="0"/>
              <a:ext cx="6879160" cy="6858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p:nvSpPr>
          <p:spPr>
            <a:xfrm>
              <a:off x="9165160" y="0"/>
              <a:ext cx="302684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346616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24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235853" y="-1"/>
            <a:ext cx="7442204" cy="3377918"/>
          </a:xfrm>
          <a:custGeom>
            <a:avLst/>
            <a:gdLst>
              <a:gd name="connsiteX0" fmla="*/ 0 w 7442204"/>
              <a:gd name="connsiteY0" fmla="*/ 0 h 3377918"/>
              <a:gd name="connsiteX1" fmla="*/ 7442204 w 7442204"/>
              <a:gd name="connsiteY1" fmla="*/ 0 h 3377918"/>
              <a:gd name="connsiteX2" fmla="*/ 3721102 w 7442204"/>
              <a:gd name="connsiteY2" fmla="*/ 3377918 h 3377918"/>
            </a:gdLst>
            <a:ahLst/>
            <a:cxnLst>
              <a:cxn ang="0">
                <a:pos x="connsiteX0" y="connsiteY0"/>
              </a:cxn>
              <a:cxn ang="0">
                <a:pos x="connsiteX1" y="connsiteY1"/>
              </a:cxn>
              <a:cxn ang="0">
                <a:pos x="connsiteX2" y="connsiteY2"/>
              </a:cxn>
            </a:cxnLst>
            <a:rect l="l" t="t" r="r" b="b"/>
            <a:pathLst>
              <a:path w="7442204" h="3377918">
                <a:moveTo>
                  <a:pt x="0" y="0"/>
                </a:moveTo>
                <a:lnTo>
                  <a:pt x="7442204" y="0"/>
                </a:lnTo>
                <a:lnTo>
                  <a:pt x="3721102" y="3377918"/>
                </a:lnTo>
                <a:close/>
              </a:path>
            </a:pathLst>
          </a:custGeom>
        </p:spPr>
        <p:txBody>
          <a:bodyPr wrap="square">
            <a:noAutofit/>
          </a:bodyPr>
          <a:lstStyle/>
          <a:p>
            <a:endParaRPr lang="id-ID"/>
          </a:p>
        </p:txBody>
      </p:sp>
      <p:sp>
        <p:nvSpPr>
          <p:cNvPr id="13" name="Picture Placeholder 12"/>
          <p:cNvSpPr>
            <a:spLocks noGrp="1"/>
          </p:cNvSpPr>
          <p:nvPr>
            <p:ph type="pic" sz="quarter" idx="12"/>
          </p:nvPr>
        </p:nvSpPr>
        <p:spPr>
          <a:xfrm>
            <a:off x="235853" y="3480085"/>
            <a:ext cx="7442204" cy="3377918"/>
          </a:xfrm>
          <a:custGeom>
            <a:avLst/>
            <a:gdLst>
              <a:gd name="connsiteX0" fmla="*/ 3721102 w 7442204"/>
              <a:gd name="connsiteY0" fmla="*/ 0 h 3377918"/>
              <a:gd name="connsiteX1" fmla="*/ 7442204 w 7442204"/>
              <a:gd name="connsiteY1" fmla="*/ 3377918 h 3377918"/>
              <a:gd name="connsiteX2" fmla="*/ 0 w 7442204"/>
              <a:gd name="connsiteY2" fmla="*/ 3377918 h 3377918"/>
            </a:gdLst>
            <a:ahLst/>
            <a:cxnLst>
              <a:cxn ang="0">
                <a:pos x="connsiteX0" y="connsiteY0"/>
              </a:cxn>
              <a:cxn ang="0">
                <a:pos x="connsiteX1" y="connsiteY1"/>
              </a:cxn>
              <a:cxn ang="0">
                <a:pos x="connsiteX2" y="connsiteY2"/>
              </a:cxn>
            </a:cxnLst>
            <a:rect l="l" t="t" r="r" b="b"/>
            <a:pathLst>
              <a:path w="7442204" h="3377918">
                <a:moveTo>
                  <a:pt x="3721102" y="0"/>
                </a:moveTo>
                <a:lnTo>
                  <a:pt x="7442204" y="3377918"/>
                </a:lnTo>
                <a:lnTo>
                  <a:pt x="0" y="3377918"/>
                </a:lnTo>
                <a:close/>
              </a:path>
            </a:pathLst>
          </a:custGeom>
        </p:spPr>
        <p:txBody>
          <a:bodyPr wrap="square">
            <a:noAutofit/>
          </a:bodyPr>
          <a:lstStyle/>
          <a:p>
            <a:endParaRPr lang="id-ID"/>
          </a:p>
        </p:txBody>
      </p:sp>
      <p:sp>
        <p:nvSpPr>
          <p:cNvPr id="8" name="Picture Placeholder 7"/>
          <p:cNvSpPr>
            <a:spLocks noGrp="1"/>
          </p:cNvSpPr>
          <p:nvPr>
            <p:ph type="pic" sz="quarter" idx="10"/>
          </p:nvPr>
        </p:nvSpPr>
        <p:spPr>
          <a:xfrm>
            <a:off x="0" y="2"/>
            <a:ext cx="3817256" cy="6858003"/>
          </a:xfrm>
          <a:custGeom>
            <a:avLst/>
            <a:gdLst>
              <a:gd name="connsiteX0" fmla="*/ 0 w 3817256"/>
              <a:gd name="connsiteY0" fmla="*/ 0 h 6858003"/>
              <a:gd name="connsiteX1" fmla="*/ 3817256 w 3817256"/>
              <a:gd name="connsiteY1" fmla="*/ 3429002 h 6858003"/>
              <a:gd name="connsiteX2" fmla="*/ 0 w 3817256"/>
              <a:gd name="connsiteY2" fmla="*/ 6858003 h 6858003"/>
            </a:gdLst>
            <a:ahLst/>
            <a:cxnLst>
              <a:cxn ang="0">
                <a:pos x="connsiteX0" y="connsiteY0"/>
              </a:cxn>
              <a:cxn ang="0">
                <a:pos x="connsiteX1" y="connsiteY1"/>
              </a:cxn>
              <a:cxn ang="0">
                <a:pos x="connsiteX2" y="connsiteY2"/>
              </a:cxn>
            </a:cxnLst>
            <a:rect l="l" t="t" r="r" b="b"/>
            <a:pathLst>
              <a:path w="3817256" h="6858003">
                <a:moveTo>
                  <a:pt x="0" y="0"/>
                </a:moveTo>
                <a:lnTo>
                  <a:pt x="3817256" y="3429002"/>
                </a:lnTo>
                <a:lnTo>
                  <a:pt x="0" y="6858003"/>
                </a:lnTo>
                <a:close/>
              </a:path>
            </a:pathLst>
          </a:custGeom>
        </p:spPr>
        <p:txBody>
          <a:bodyPr wrap="square">
            <a:noAutofit/>
          </a:bodyPr>
          <a:lstStyle/>
          <a:p>
            <a:endParaRPr lang="id-ID"/>
          </a:p>
        </p:txBody>
      </p:sp>
    </p:spTree>
    <p:extLst>
      <p:ext uri="{BB962C8B-B14F-4D97-AF65-F5344CB8AC3E}">
        <p14:creationId xmlns:p14="http://schemas.microsoft.com/office/powerpoint/2010/main" val="204012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nodePh="1">
                                  <p:stCondLst>
                                    <p:cond delay="0"/>
                                  </p:stCondLst>
                                  <p:endCondLst>
                                    <p:cond evt="begin" delay="0">
                                      <p:tn val="15"/>
                                    </p:cond>
                                  </p:end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8"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6704" y="1"/>
            <a:ext cx="9251863" cy="6857999"/>
          </a:xfrm>
          <a:custGeom>
            <a:avLst/>
            <a:gdLst>
              <a:gd name="connsiteX0" fmla="*/ 0 w 9251863"/>
              <a:gd name="connsiteY0" fmla="*/ 0 h 6857999"/>
              <a:gd name="connsiteX1" fmla="*/ 9251863 w 9251863"/>
              <a:gd name="connsiteY1" fmla="*/ 0 h 6857999"/>
              <a:gd name="connsiteX2" fmla="*/ 2384383 w 9251863"/>
              <a:gd name="connsiteY2" fmla="*/ 6857999 h 6857999"/>
              <a:gd name="connsiteX3" fmla="*/ 0 w 925186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9251863" h="6857999">
                <a:moveTo>
                  <a:pt x="0" y="0"/>
                </a:moveTo>
                <a:lnTo>
                  <a:pt x="9251863" y="0"/>
                </a:lnTo>
                <a:lnTo>
                  <a:pt x="2384383" y="6857999"/>
                </a:lnTo>
                <a:lnTo>
                  <a:pt x="0" y="6857999"/>
                </a:lnTo>
                <a:close/>
              </a:path>
            </a:pathLst>
          </a:custGeom>
        </p:spPr>
        <p:txBody>
          <a:bodyPr wrap="square">
            <a:noAutofit/>
          </a:bodyPr>
          <a:lstStyle/>
          <a:p>
            <a:endParaRPr lang="id-ID"/>
          </a:p>
        </p:txBody>
      </p:sp>
      <p:grpSp>
        <p:nvGrpSpPr>
          <p:cNvPr id="3" name="Group 2"/>
          <p:cNvGrpSpPr/>
          <p:nvPr userDrawn="1"/>
        </p:nvGrpSpPr>
        <p:grpSpPr>
          <a:xfrm>
            <a:off x="2286000" y="0"/>
            <a:ext cx="9906000" cy="6858000"/>
            <a:chOff x="2286000" y="0"/>
            <a:chExt cx="9906000" cy="6858000"/>
          </a:xfrm>
          <a:solidFill>
            <a:srgbClr val="F26924"/>
          </a:solidFill>
        </p:grpSpPr>
        <p:sp>
          <p:nvSpPr>
            <p:cNvPr id="4" name="Right Triangle 3"/>
            <p:cNvSpPr/>
            <p:nvPr/>
          </p:nvSpPr>
          <p:spPr>
            <a:xfrm flipH="1">
              <a:off x="2286000" y="0"/>
              <a:ext cx="6879160" cy="6858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p:nvSpPr>
          <p:spPr>
            <a:xfrm>
              <a:off x="9165160" y="0"/>
              <a:ext cx="302684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223251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6704" y="1"/>
            <a:ext cx="9251863" cy="6857999"/>
          </a:xfrm>
          <a:custGeom>
            <a:avLst/>
            <a:gdLst>
              <a:gd name="connsiteX0" fmla="*/ 0 w 9251863"/>
              <a:gd name="connsiteY0" fmla="*/ 0 h 6857999"/>
              <a:gd name="connsiteX1" fmla="*/ 9251863 w 9251863"/>
              <a:gd name="connsiteY1" fmla="*/ 0 h 6857999"/>
              <a:gd name="connsiteX2" fmla="*/ 2384383 w 9251863"/>
              <a:gd name="connsiteY2" fmla="*/ 6857999 h 6857999"/>
              <a:gd name="connsiteX3" fmla="*/ 0 w 925186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9251863" h="6857999">
                <a:moveTo>
                  <a:pt x="0" y="0"/>
                </a:moveTo>
                <a:lnTo>
                  <a:pt x="9251863" y="0"/>
                </a:lnTo>
                <a:lnTo>
                  <a:pt x="2384383" y="6857999"/>
                </a:lnTo>
                <a:lnTo>
                  <a:pt x="0" y="6857999"/>
                </a:lnTo>
                <a:close/>
              </a:path>
            </a:pathLst>
          </a:custGeom>
        </p:spPr>
        <p:txBody>
          <a:bodyPr wrap="square">
            <a:noAutofit/>
          </a:bodyPr>
          <a:lstStyle/>
          <a:p>
            <a:endParaRPr lang="id-ID"/>
          </a:p>
        </p:txBody>
      </p:sp>
      <p:grpSp>
        <p:nvGrpSpPr>
          <p:cNvPr id="3" name="Group 2"/>
          <p:cNvGrpSpPr/>
          <p:nvPr userDrawn="1"/>
        </p:nvGrpSpPr>
        <p:grpSpPr>
          <a:xfrm>
            <a:off x="2286000" y="0"/>
            <a:ext cx="9906000" cy="6858000"/>
            <a:chOff x="2286000" y="0"/>
            <a:chExt cx="9906000" cy="6858000"/>
          </a:xfrm>
          <a:solidFill>
            <a:srgbClr val="B3025B"/>
          </a:solidFill>
        </p:grpSpPr>
        <p:sp>
          <p:nvSpPr>
            <p:cNvPr id="4" name="Right Triangle 3"/>
            <p:cNvSpPr/>
            <p:nvPr/>
          </p:nvSpPr>
          <p:spPr>
            <a:xfrm flipH="1">
              <a:off x="2286000" y="0"/>
              <a:ext cx="6879160" cy="6858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p:nvSpPr>
          <p:spPr>
            <a:xfrm>
              <a:off x="9165160" y="0"/>
              <a:ext cx="302684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Tree>
    <p:extLst>
      <p:ext uri="{BB962C8B-B14F-4D97-AF65-F5344CB8AC3E}">
        <p14:creationId xmlns:p14="http://schemas.microsoft.com/office/powerpoint/2010/main" val="198694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14_Custom Layout">
    <p:spTree>
      <p:nvGrpSpPr>
        <p:cNvPr id="1" name=""/>
        <p:cNvGrpSpPr/>
        <p:nvPr/>
      </p:nvGrpSpPr>
      <p:grpSpPr>
        <a:xfrm>
          <a:off x="0" y="0"/>
          <a:ext cx="0" cy="0"/>
          <a:chOff x="0" y="0"/>
          <a:chExt cx="0" cy="0"/>
        </a:xfrm>
      </p:grpSpPr>
      <p:sp>
        <p:nvSpPr>
          <p:cNvPr id="34" name="Picture Placeholder 33"/>
          <p:cNvSpPr>
            <a:spLocks noGrp="1"/>
          </p:cNvSpPr>
          <p:nvPr>
            <p:ph type="pic" sz="quarter" idx="15"/>
          </p:nvPr>
        </p:nvSpPr>
        <p:spPr>
          <a:xfrm>
            <a:off x="9791837" y="-20955"/>
            <a:ext cx="2451544" cy="3683000"/>
          </a:xfrm>
          <a:custGeom>
            <a:avLst/>
            <a:gdLst>
              <a:gd name="connsiteX0" fmla="*/ 2451544 w 2451544"/>
              <a:gd name="connsiteY0" fmla="*/ 0 h 3683000"/>
              <a:gd name="connsiteX1" fmla="*/ 2451544 w 2451544"/>
              <a:gd name="connsiteY1" fmla="*/ 2878943 h 3683000"/>
              <a:gd name="connsiteX2" fmla="*/ 0 w 2451544"/>
              <a:gd name="connsiteY2" fmla="*/ 3683000 h 3683000"/>
              <a:gd name="connsiteX3" fmla="*/ 0 w 2451544"/>
              <a:gd name="connsiteY3" fmla="*/ 804057 h 3683000"/>
            </a:gdLst>
            <a:ahLst/>
            <a:cxnLst>
              <a:cxn ang="0">
                <a:pos x="connsiteX0" y="connsiteY0"/>
              </a:cxn>
              <a:cxn ang="0">
                <a:pos x="connsiteX1" y="connsiteY1"/>
              </a:cxn>
              <a:cxn ang="0">
                <a:pos x="connsiteX2" y="connsiteY2"/>
              </a:cxn>
              <a:cxn ang="0">
                <a:pos x="connsiteX3" y="connsiteY3"/>
              </a:cxn>
            </a:cxnLst>
            <a:rect l="l" t="t" r="r" b="b"/>
            <a:pathLst>
              <a:path w="2451544" h="3683000">
                <a:moveTo>
                  <a:pt x="2451544" y="0"/>
                </a:moveTo>
                <a:lnTo>
                  <a:pt x="2451544" y="2878943"/>
                </a:lnTo>
                <a:lnTo>
                  <a:pt x="0" y="3683000"/>
                </a:lnTo>
                <a:lnTo>
                  <a:pt x="0" y="804057"/>
                </a:lnTo>
                <a:close/>
              </a:path>
            </a:pathLst>
          </a:custGeom>
        </p:spPr>
        <p:txBody>
          <a:bodyPr wrap="square">
            <a:noAutofit/>
          </a:bodyPr>
          <a:lstStyle/>
          <a:p>
            <a:endParaRPr lang="id-ID"/>
          </a:p>
        </p:txBody>
      </p:sp>
      <p:sp>
        <p:nvSpPr>
          <p:cNvPr id="32" name="Picture Placeholder 31"/>
          <p:cNvSpPr>
            <a:spLocks noGrp="1"/>
          </p:cNvSpPr>
          <p:nvPr>
            <p:ph type="pic" sz="quarter" idx="14"/>
          </p:nvPr>
        </p:nvSpPr>
        <p:spPr>
          <a:xfrm>
            <a:off x="7348903" y="777425"/>
            <a:ext cx="2442934" cy="3683000"/>
          </a:xfrm>
          <a:custGeom>
            <a:avLst/>
            <a:gdLst>
              <a:gd name="connsiteX0" fmla="*/ 2442934 w 2442934"/>
              <a:gd name="connsiteY0" fmla="*/ 0 h 3683000"/>
              <a:gd name="connsiteX1" fmla="*/ 2442934 w 2442934"/>
              <a:gd name="connsiteY1" fmla="*/ 2881767 h 3683000"/>
              <a:gd name="connsiteX2" fmla="*/ 0 w 2442934"/>
              <a:gd name="connsiteY2" fmla="*/ 3683000 h 3683000"/>
              <a:gd name="connsiteX3" fmla="*/ 0 w 2442934"/>
              <a:gd name="connsiteY3" fmla="*/ 801233 h 3683000"/>
            </a:gdLst>
            <a:ahLst/>
            <a:cxnLst>
              <a:cxn ang="0">
                <a:pos x="connsiteX0" y="connsiteY0"/>
              </a:cxn>
              <a:cxn ang="0">
                <a:pos x="connsiteX1" y="connsiteY1"/>
              </a:cxn>
              <a:cxn ang="0">
                <a:pos x="connsiteX2" y="connsiteY2"/>
              </a:cxn>
              <a:cxn ang="0">
                <a:pos x="connsiteX3" y="connsiteY3"/>
              </a:cxn>
            </a:cxnLst>
            <a:rect l="l" t="t" r="r" b="b"/>
            <a:pathLst>
              <a:path w="2442934" h="3683000">
                <a:moveTo>
                  <a:pt x="2442934" y="0"/>
                </a:moveTo>
                <a:lnTo>
                  <a:pt x="2442934" y="2881767"/>
                </a:lnTo>
                <a:lnTo>
                  <a:pt x="0" y="3683000"/>
                </a:lnTo>
                <a:lnTo>
                  <a:pt x="0" y="801233"/>
                </a:lnTo>
                <a:close/>
              </a:path>
            </a:pathLst>
          </a:custGeom>
        </p:spPr>
        <p:txBody>
          <a:bodyPr wrap="square">
            <a:noAutofit/>
          </a:bodyPr>
          <a:lstStyle/>
          <a:p>
            <a:endParaRPr lang="id-ID"/>
          </a:p>
        </p:txBody>
      </p:sp>
      <p:sp>
        <p:nvSpPr>
          <p:cNvPr id="30" name="Picture Placeholder 29"/>
          <p:cNvSpPr>
            <a:spLocks noGrp="1"/>
          </p:cNvSpPr>
          <p:nvPr>
            <p:ph type="pic" sz="quarter" idx="13"/>
          </p:nvPr>
        </p:nvSpPr>
        <p:spPr>
          <a:xfrm>
            <a:off x="4897359" y="1587500"/>
            <a:ext cx="2442934" cy="3683000"/>
          </a:xfrm>
          <a:custGeom>
            <a:avLst/>
            <a:gdLst>
              <a:gd name="connsiteX0" fmla="*/ 2442934 w 2442934"/>
              <a:gd name="connsiteY0" fmla="*/ 0 h 3683000"/>
              <a:gd name="connsiteX1" fmla="*/ 2442934 w 2442934"/>
              <a:gd name="connsiteY1" fmla="*/ 2881767 h 3683000"/>
              <a:gd name="connsiteX2" fmla="*/ 0 w 2442934"/>
              <a:gd name="connsiteY2" fmla="*/ 3683000 h 3683000"/>
              <a:gd name="connsiteX3" fmla="*/ 0 w 2442934"/>
              <a:gd name="connsiteY3" fmla="*/ 801233 h 3683000"/>
            </a:gdLst>
            <a:ahLst/>
            <a:cxnLst>
              <a:cxn ang="0">
                <a:pos x="connsiteX0" y="connsiteY0"/>
              </a:cxn>
              <a:cxn ang="0">
                <a:pos x="connsiteX1" y="connsiteY1"/>
              </a:cxn>
              <a:cxn ang="0">
                <a:pos x="connsiteX2" y="connsiteY2"/>
              </a:cxn>
              <a:cxn ang="0">
                <a:pos x="connsiteX3" y="connsiteY3"/>
              </a:cxn>
            </a:cxnLst>
            <a:rect l="l" t="t" r="r" b="b"/>
            <a:pathLst>
              <a:path w="2442934" h="3683000">
                <a:moveTo>
                  <a:pt x="2442934" y="0"/>
                </a:moveTo>
                <a:lnTo>
                  <a:pt x="2442934" y="2881767"/>
                </a:lnTo>
                <a:lnTo>
                  <a:pt x="0" y="3683000"/>
                </a:lnTo>
                <a:lnTo>
                  <a:pt x="0" y="801233"/>
                </a:lnTo>
                <a:close/>
              </a:path>
            </a:pathLst>
          </a:custGeom>
        </p:spPr>
        <p:txBody>
          <a:bodyPr wrap="square">
            <a:noAutofit/>
          </a:bodyPr>
          <a:lstStyle/>
          <a:p>
            <a:endParaRPr lang="id-ID"/>
          </a:p>
        </p:txBody>
      </p:sp>
      <p:sp>
        <p:nvSpPr>
          <p:cNvPr id="28" name="Picture Placeholder 27"/>
          <p:cNvSpPr>
            <a:spLocks noGrp="1"/>
          </p:cNvSpPr>
          <p:nvPr>
            <p:ph type="pic" sz="quarter" idx="12"/>
          </p:nvPr>
        </p:nvSpPr>
        <p:spPr>
          <a:xfrm>
            <a:off x="2447241" y="2394948"/>
            <a:ext cx="2442934" cy="3683000"/>
          </a:xfrm>
          <a:custGeom>
            <a:avLst/>
            <a:gdLst>
              <a:gd name="connsiteX0" fmla="*/ 2442934 w 2442934"/>
              <a:gd name="connsiteY0" fmla="*/ 0 h 3683000"/>
              <a:gd name="connsiteX1" fmla="*/ 2442934 w 2442934"/>
              <a:gd name="connsiteY1" fmla="*/ 2881767 h 3683000"/>
              <a:gd name="connsiteX2" fmla="*/ 0 w 2442934"/>
              <a:gd name="connsiteY2" fmla="*/ 3683000 h 3683000"/>
              <a:gd name="connsiteX3" fmla="*/ 0 w 2442934"/>
              <a:gd name="connsiteY3" fmla="*/ 801233 h 3683000"/>
            </a:gdLst>
            <a:ahLst/>
            <a:cxnLst>
              <a:cxn ang="0">
                <a:pos x="connsiteX0" y="connsiteY0"/>
              </a:cxn>
              <a:cxn ang="0">
                <a:pos x="connsiteX1" y="connsiteY1"/>
              </a:cxn>
              <a:cxn ang="0">
                <a:pos x="connsiteX2" y="connsiteY2"/>
              </a:cxn>
              <a:cxn ang="0">
                <a:pos x="connsiteX3" y="connsiteY3"/>
              </a:cxn>
            </a:cxnLst>
            <a:rect l="l" t="t" r="r" b="b"/>
            <a:pathLst>
              <a:path w="2442934" h="3683000">
                <a:moveTo>
                  <a:pt x="2442934" y="0"/>
                </a:moveTo>
                <a:lnTo>
                  <a:pt x="2442934" y="2881767"/>
                </a:lnTo>
                <a:lnTo>
                  <a:pt x="0" y="3683000"/>
                </a:lnTo>
                <a:lnTo>
                  <a:pt x="0" y="801233"/>
                </a:lnTo>
                <a:close/>
              </a:path>
            </a:pathLst>
          </a:custGeom>
        </p:spPr>
        <p:txBody>
          <a:bodyPr wrap="square">
            <a:noAutofit/>
          </a:bodyPr>
          <a:lstStyle/>
          <a:p>
            <a:endParaRPr lang="id-ID"/>
          </a:p>
        </p:txBody>
      </p:sp>
      <p:sp>
        <p:nvSpPr>
          <p:cNvPr id="26" name="Picture Placeholder 25"/>
          <p:cNvSpPr>
            <a:spLocks noGrp="1"/>
          </p:cNvSpPr>
          <p:nvPr>
            <p:ph type="pic" sz="quarter" idx="10"/>
          </p:nvPr>
        </p:nvSpPr>
        <p:spPr>
          <a:xfrm>
            <a:off x="-4303" y="3204028"/>
            <a:ext cx="2442934" cy="3683000"/>
          </a:xfrm>
          <a:custGeom>
            <a:avLst/>
            <a:gdLst>
              <a:gd name="connsiteX0" fmla="*/ 2442934 w 2442934"/>
              <a:gd name="connsiteY0" fmla="*/ 0 h 3683000"/>
              <a:gd name="connsiteX1" fmla="*/ 2442934 w 2442934"/>
              <a:gd name="connsiteY1" fmla="*/ 2881767 h 3683000"/>
              <a:gd name="connsiteX2" fmla="*/ 0 w 2442934"/>
              <a:gd name="connsiteY2" fmla="*/ 3683000 h 3683000"/>
              <a:gd name="connsiteX3" fmla="*/ 0 w 2442934"/>
              <a:gd name="connsiteY3" fmla="*/ 801233 h 3683000"/>
            </a:gdLst>
            <a:ahLst/>
            <a:cxnLst>
              <a:cxn ang="0">
                <a:pos x="connsiteX0" y="connsiteY0"/>
              </a:cxn>
              <a:cxn ang="0">
                <a:pos x="connsiteX1" y="connsiteY1"/>
              </a:cxn>
              <a:cxn ang="0">
                <a:pos x="connsiteX2" y="connsiteY2"/>
              </a:cxn>
              <a:cxn ang="0">
                <a:pos x="connsiteX3" y="connsiteY3"/>
              </a:cxn>
            </a:cxnLst>
            <a:rect l="l" t="t" r="r" b="b"/>
            <a:pathLst>
              <a:path w="2442934" h="3683000">
                <a:moveTo>
                  <a:pt x="2442934" y="0"/>
                </a:moveTo>
                <a:lnTo>
                  <a:pt x="2442934" y="2881767"/>
                </a:lnTo>
                <a:lnTo>
                  <a:pt x="0" y="3683000"/>
                </a:lnTo>
                <a:lnTo>
                  <a:pt x="0" y="801233"/>
                </a:lnTo>
                <a:close/>
              </a:path>
            </a:pathLst>
          </a:custGeom>
        </p:spPr>
        <p:txBody>
          <a:bodyPr wrap="square">
            <a:noAutofit/>
          </a:bodyPr>
          <a:lstStyle/>
          <a:p>
            <a:endParaRPr lang="id-ID"/>
          </a:p>
        </p:txBody>
      </p:sp>
    </p:spTree>
    <p:extLst>
      <p:ext uri="{BB962C8B-B14F-4D97-AF65-F5344CB8AC3E}">
        <p14:creationId xmlns:p14="http://schemas.microsoft.com/office/powerpoint/2010/main" val="5589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nodePh="1">
                                  <p:stCondLst>
                                    <p:cond delay="0"/>
                                  </p:stCondLst>
                                  <p:endCondLst>
                                    <p:cond evt="begin" delay="0">
                                      <p:tn val="10"/>
                                    </p:cond>
                                  </p:end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nodePh="1">
                                  <p:stCondLst>
                                    <p:cond delay="0"/>
                                  </p:stCondLst>
                                  <p:endCondLst>
                                    <p:cond evt="begin" delay="0">
                                      <p:tn val="15"/>
                                    </p:cond>
                                  </p:end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nodePh="1">
                                  <p:stCondLst>
                                    <p:cond delay="0"/>
                                  </p:stCondLst>
                                  <p:endCondLst>
                                    <p:cond evt="begin" delay="0">
                                      <p:tn val="20"/>
                                    </p:cond>
                                  </p:end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nodePh="1">
                                  <p:stCondLst>
                                    <p:cond delay="0"/>
                                  </p:stCondLst>
                                  <p:endCondLst>
                                    <p:cond evt="begin" delay="0">
                                      <p:tn val="25"/>
                                    </p:cond>
                                  </p:end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2" grpId="0"/>
      <p:bldP spid="30" grpId="0"/>
      <p:bldP spid="28" grpId="0"/>
      <p:bldP spid="26" grpId="0"/>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CAA356-34BA-482B-AE65-495405480FBA}" type="datetimeFigureOut">
              <a:rPr lang="en-US" smtClean="0">
                <a:solidFill>
                  <a:prstClr val="black">
                    <a:tint val="75000"/>
                  </a:prstClr>
                </a:solidFill>
                <a:latin typeface="Calibri"/>
              </a:rPr>
              <a:pPr/>
              <a:t>11/1/2018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64E664-B090-44EA-B372-64F57DD2B89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55594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CAA356-34BA-482B-AE65-495405480FBA}" type="datetimeFigureOut">
              <a:rPr lang="en-US" smtClean="0">
                <a:solidFill>
                  <a:prstClr val="black">
                    <a:tint val="75000"/>
                  </a:prstClr>
                </a:solidFill>
                <a:latin typeface="Calibri"/>
              </a:rPr>
              <a:pPr/>
              <a:t>11/1/2018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64E664-B090-44EA-B372-64F57DD2B89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75133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6"/>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CAA356-34BA-482B-AE65-495405480FBA}" type="datetimeFigureOut">
              <a:rPr lang="en-US" smtClean="0">
                <a:solidFill>
                  <a:prstClr val="black">
                    <a:tint val="75000"/>
                  </a:prstClr>
                </a:solidFill>
                <a:latin typeface="Calibri"/>
              </a:rPr>
              <a:pPr/>
              <a:t>11/1/2018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64E664-B090-44EA-B372-64F57DD2B89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5750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8D3C1A-6E80-A741-BA7B-DFE18E4928EC}" type="datetimeFigureOut">
              <a:rPr lang="en-US">
                <a:solidFill>
                  <a:prstClr val="black">
                    <a:tint val="75000"/>
                  </a:prstClr>
                </a:solidFill>
              </a:rPr>
              <a:pPr/>
              <a:t>11/1/2018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2658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CAA356-34BA-482B-AE65-495405480FBA}" type="datetimeFigureOut">
              <a:rPr lang="en-US" smtClean="0">
                <a:solidFill>
                  <a:prstClr val="black">
                    <a:tint val="75000"/>
                  </a:prstClr>
                </a:solidFill>
                <a:latin typeface="Calibri"/>
              </a:rPr>
              <a:pPr/>
              <a:t>11/1/2018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564E664-B090-44EA-B372-64F57DD2B89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900950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CAA356-34BA-482B-AE65-495405480FBA}" type="datetimeFigureOut">
              <a:rPr lang="en-US" smtClean="0">
                <a:solidFill>
                  <a:prstClr val="black">
                    <a:tint val="75000"/>
                  </a:prstClr>
                </a:solidFill>
                <a:latin typeface="Calibri"/>
              </a:rPr>
              <a:pPr/>
              <a:t>11/1/2018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564E664-B090-44EA-B372-64F57DD2B89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389530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CAA356-34BA-482B-AE65-495405480FBA}" type="datetimeFigureOut">
              <a:rPr lang="en-US" smtClean="0">
                <a:solidFill>
                  <a:prstClr val="black">
                    <a:tint val="75000"/>
                  </a:prstClr>
                </a:solidFill>
                <a:latin typeface="Calibri"/>
              </a:rPr>
              <a:pPr/>
              <a:t>11/1/2018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564E664-B090-44EA-B372-64F57DD2B89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226625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CAA356-34BA-482B-AE65-495405480FBA}" type="datetimeFigureOut">
              <a:rPr lang="en-US" smtClean="0">
                <a:solidFill>
                  <a:prstClr val="black">
                    <a:tint val="75000"/>
                  </a:prstClr>
                </a:solidFill>
                <a:latin typeface="Calibri"/>
              </a:rPr>
              <a:pPr/>
              <a:t>11/1/2018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564E664-B090-44EA-B372-64F57DD2B89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86503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09CAA356-34BA-482B-AE65-495405480FBA}" type="datetimeFigureOut">
              <a:rPr lang="en-US" smtClean="0">
                <a:solidFill>
                  <a:prstClr val="black">
                    <a:tint val="75000"/>
                  </a:prstClr>
                </a:solidFill>
                <a:latin typeface="Calibri"/>
              </a:rPr>
              <a:pPr/>
              <a:t>11/1/2018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564E664-B090-44EA-B372-64F57DD2B89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19417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8"/>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09CAA356-34BA-482B-AE65-495405480FBA}" type="datetimeFigureOut">
              <a:rPr lang="en-US" smtClean="0">
                <a:solidFill>
                  <a:prstClr val="black">
                    <a:tint val="75000"/>
                  </a:prstClr>
                </a:solidFill>
                <a:latin typeface="Calibri"/>
              </a:rPr>
              <a:pPr/>
              <a:t>11/1/2018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564E664-B090-44EA-B372-64F57DD2B89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24063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CAA356-34BA-482B-AE65-495405480FBA}" type="datetimeFigureOut">
              <a:rPr lang="en-US" smtClean="0">
                <a:solidFill>
                  <a:prstClr val="black">
                    <a:tint val="75000"/>
                  </a:prstClr>
                </a:solidFill>
                <a:latin typeface="Calibri"/>
              </a:rPr>
              <a:pPr/>
              <a:t>11/1/2018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64E664-B090-44EA-B372-64F57DD2B89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46361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CAA356-34BA-482B-AE65-495405480FBA}" type="datetimeFigureOut">
              <a:rPr lang="en-US" smtClean="0">
                <a:solidFill>
                  <a:prstClr val="black">
                    <a:tint val="75000"/>
                  </a:prstClr>
                </a:solidFill>
                <a:latin typeface="Calibri"/>
              </a:rPr>
              <a:pPr/>
              <a:t>11/1/2018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564E664-B090-44EA-B372-64F57DD2B89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42581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lvl1pPr algn="ctr">
              <a:defRPr/>
            </a:lvl1p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384800" cy="3886200"/>
          </a:xfrm>
        </p:spPr>
        <p:txBody>
          <a:bodyPr/>
          <a:lstStyle/>
          <a:p>
            <a:r>
              <a:rPr lang="en-US" dirty="0"/>
              <a:t>Click icon to add clip art</a:t>
            </a:r>
          </a:p>
        </p:txBody>
      </p:sp>
      <p:sp>
        <p:nvSpPr>
          <p:cNvPr id="5" name="Footer Placeholder 4"/>
          <p:cNvSpPr>
            <a:spLocks noGrp="1"/>
          </p:cNvSpPr>
          <p:nvPr>
            <p:ph type="ftr" sz="quarter" idx="10"/>
          </p:nvPr>
        </p:nvSpPr>
        <p:spPr>
          <a:xfrm>
            <a:off x="4165600" y="6248400"/>
            <a:ext cx="3860800" cy="457200"/>
          </a:xfrm>
        </p:spPr>
        <p:txBody>
          <a:bodyPr/>
          <a:lstStyle>
            <a:lvl1pPr>
              <a:defRPr/>
            </a:lvl1pPr>
          </a:lstStyle>
          <a:p>
            <a:endParaRPr lang="en-US" altLang="en-US" dirty="0">
              <a:solidFill>
                <a:prstClr val="black">
                  <a:tint val="75000"/>
                </a:prstClr>
              </a:solidFill>
              <a:latin typeface="Calibri"/>
            </a:endParaRPr>
          </a:p>
        </p:txBody>
      </p:sp>
      <p:sp>
        <p:nvSpPr>
          <p:cNvPr id="6" name="Slide Number Placeholder 5"/>
          <p:cNvSpPr>
            <a:spLocks noGrp="1"/>
          </p:cNvSpPr>
          <p:nvPr>
            <p:ph type="sldNum" sz="quarter" idx="11"/>
          </p:nvPr>
        </p:nvSpPr>
        <p:spPr>
          <a:xfrm>
            <a:off x="8737600" y="6248400"/>
            <a:ext cx="2844800" cy="457200"/>
          </a:xfrm>
        </p:spPr>
        <p:txBody>
          <a:bodyPr/>
          <a:lstStyle>
            <a:lvl1pPr>
              <a:defRPr/>
            </a:lvl1pPr>
          </a:lstStyle>
          <a:p>
            <a:fld id="{32A8EDDB-F479-4040-8356-13CE5F3A61C9}" type="slidenum">
              <a:rPr lang="en-US" altLang="en-US">
                <a:solidFill>
                  <a:prstClr val="black">
                    <a:tint val="75000"/>
                  </a:prstClr>
                </a:solidFill>
                <a:latin typeface="Calibri"/>
              </a:rPr>
              <a:pPr/>
              <a:t>‹#›</a:t>
            </a:fld>
            <a:endParaRPr lang="en-US" altLang="en-US" dirty="0">
              <a:solidFill>
                <a:prstClr val="black">
                  <a:tint val="75000"/>
                </a:prstClr>
              </a:solidFill>
              <a:latin typeface="Calibri"/>
            </a:endParaRPr>
          </a:p>
        </p:txBody>
      </p:sp>
      <p:sp>
        <p:nvSpPr>
          <p:cNvPr id="7" name="Date Placeholder 6"/>
          <p:cNvSpPr>
            <a:spLocks noGrp="1"/>
          </p:cNvSpPr>
          <p:nvPr>
            <p:ph type="dt" sz="half" idx="12"/>
          </p:nvPr>
        </p:nvSpPr>
        <p:spPr>
          <a:xfrm>
            <a:off x="609600" y="6245225"/>
            <a:ext cx="2844800" cy="476251"/>
          </a:xfrm>
        </p:spPr>
        <p:txBody>
          <a:bodyPr/>
          <a:lstStyle>
            <a:lvl1pPr>
              <a:defRPr/>
            </a:lvl1pPr>
          </a:lstStyle>
          <a:p>
            <a:endParaRPr lang="en-US" altLang="en-US" dirty="0">
              <a:solidFill>
                <a:prstClr val="black">
                  <a:tint val="75000"/>
                </a:prstClr>
              </a:solidFill>
              <a:latin typeface="Calibri"/>
            </a:endParaRPr>
          </a:p>
        </p:txBody>
      </p:sp>
    </p:spTree>
    <p:extLst>
      <p:ext uri="{BB962C8B-B14F-4D97-AF65-F5344CB8AC3E}">
        <p14:creationId xmlns:p14="http://schemas.microsoft.com/office/powerpoint/2010/main" val="3460591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r>
              <a:rPr lang="en-US" noProof="0"/>
              <a:t>Click icon to add table</a:t>
            </a:r>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E60D37-0CAE-EA44-88A2-6AA78683D21F}" type="slidenum">
              <a:rPr lang="en-US" smtClean="0">
                <a:solidFill>
                  <a:srgbClr val="000000"/>
                </a:solidFill>
                <a:latin typeface="Calibri"/>
              </a:rPr>
              <a:pPr>
                <a:defRPr/>
              </a:pPr>
              <a:t>‹#›</a:t>
            </a:fld>
            <a:endParaRPr lang="en-US">
              <a:solidFill>
                <a:srgbClr val="000000"/>
              </a:solidFill>
              <a:latin typeface="Calibri"/>
            </a:endParaRPr>
          </a:p>
        </p:txBody>
      </p:sp>
    </p:spTree>
    <p:extLst>
      <p:ext uri="{BB962C8B-B14F-4D97-AF65-F5344CB8AC3E}">
        <p14:creationId xmlns:p14="http://schemas.microsoft.com/office/powerpoint/2010/main" val="2811787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8D3C1A-6E80-A741-BA7B-DFE18E4928EC}" type="datetimeFigureOut">
              <a:rPr lang="en-US">
                <a:solidFill>
                  <a:prstClr val="black">
                    <a:tint val="75000"/>
                  </a:prstClr>
                </a:solidFill>
              </a:rPr>
              <a:pPr/>
              <a:t>11/1/2018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3113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37375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3993B0-79D4-4D42-84D9-34E7D0F82228}" type="datetimeFigureOut">
              <a:rPr lang="en-US" smtClean="0">
                <a:solidFill>
                  <a:prstClr val="white">
                    <a:tint val="75000"/>
                  </a:prstClr>
                </a:solidFill>
                <a:latin typeface="Calibri"/>
              </a:rPr>
              <a:pPr/>
              <a:t>11/1/2018</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5BB737FA-298B-814F-9269-789D379ECF6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5944838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3993B0-79D4-4D42-84D9-34E7D0F82228}" type="datetimeFigureOut">
              <a:rPr lang="en-US" smtClean="0">
                <a:solidFill>
                  <a:prstClr val="white">
                    <a:tint val="75000"/>
                  </a:prstClr>
                </a:solidFill>
                <a:latin typeface="Calibri"/>
              </a:rPr>
              <a:pPr/>
              <a:t>11/1/2018</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5BB737FA-298B-814F-9269-789D379ECF6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5246211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3993B0-79D4-4D42-84D9-34E7D0F82228}" type="datetimeFigureOut">
              <a:rPr lang="en-US" smtClean="0">
                <a:solidFill>
                  <a:prstClr val="white">
                    <a:tint val="75000"/>
                  </a:prstClr>
                </a:solidFill>
                <a:latin typeface="Calibri"/>
              </a:rPr>
              <a:pPr/>
              <a:t>11/1/2018</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5BB737FA-298B-814F-9269-789D379ECF6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2941930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3993B0-79D4-4D42-84D9-34E7D0F82228}" type="datetimeFigureOut">
              <a:rPr lang="en-US" smtClean="0">
                <a:solidFill>
                  <a:prstClr val="white">
                    <a:tint val="75000"/>
                  </a:prstClr>
                </a:solidFill>
                <a:latin typeface="Calibri"/>
              </a:rPr>
              <a:pPr/>
              <a:t>11/1/2018</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5BB737FA-298B-814F-9269-789D379ECF6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208687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3993B0-79D4-4D42-84D9-34E7D0F82228}" type="datetimeFigureOut">
              <a:rPr lang="en-US" smtClean="0">
                <a:solidFill>
                  <a:prstClr val="white">
                    <a:tint val="75000"/>
                  </a:prstClr>
                </a:solidFill>
                <a:latin typeface="Calibri"/>
              </a:rPr>
              <a:pPr/>
              <a:t>11/1/2018</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5BB737FA-298B-814F-9269-789D379ECF6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9380143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3993B0-79D4-4D42-84D9-34E7D0F82228}" type="datetimeFigureOut">
              <a:rPr lang="en-US" smtClean="0">
                <a:solidFill>
                  <a:prstClr val="white">
                    <a:tint val="75000"/>
                  </a:prstClr>
                </a:solidFill>
                <a:latin typeface="Calibri"/>
              </a:rPr>
              <a:pPr/>
              <a:t>11/1/2018</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5BB737FA-298B-814F-9269-789D379ECF6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778731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3993B0-79D4-4D42-84D9-34E7D0F82228}" type="datetimeFigureOut">
              <a:rPr lang="en-US" smtClean="0">
                <a:solidFill>
                  <a:prstClr val="white">
                    <a:tint val="75000"/>
                  </a:prstClr>
                </a:solidFill>
                <a:latin typeface="Calibri"/>
              </a:rPr>
              <a:pPr/>
              <a:t>11/1/2018</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5BB737FA-298B-814F-9269-789D379ECF6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433428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3993B0-79D4-4D42-84D9-34E7D0F82228}" type="datetimeFigureOut">
              <a:rPr lang="en-US" smtClean="0">
                <a:solidFill>
                  <a:prstClr val="white">
                    <a:tint val="75000"/>
                  </a:prstClr>
                </a:solidFill>
                <a:latin typeface="Calibri"/>
              </a:rPr>
              <a:pPr/>
              <a:t>11/1/2018</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5BB737FA-298B-814F-9269-789D379ECF6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158319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3993B0-79D4-4D42-84D9-34E7D0F82228}" type="datetimeFigureOut">
              <a:rPr lang="en-US" smtClean="0">
                <a:solidFill>
                  <a:prstClr val="white">
                    <a:tint val="75000"/>
                  </a:prstClr>
                </a:solidFill>
                <a:latin typeface="Calibri"/>
              </a:rPr>
              <a:pPr/>
              <a:t>11/1/2018</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5BB737FA-298B-814F-9269-789D379ECF6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776621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10.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11.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2.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7.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theme" Target="../theme/theme8.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9.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D3C1A-6E80-A741-BA7B-DFE18E4928EC}" type="datetimeFigureOut">
              <a:rPr lang="en-US">
                <a:solidFill>
                  <a:prstClr val="black">
                    <a:tint val="75000"/>
                  </a:prstClr>
                </a:solidFill>
              </a:rPr>
              <a:pPr/>
              <a:t>11/1/2018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8AE314-6C24-3E40-ACC5-1084261A3D1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4468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3993B0-79D4-4D42-84D9-34E7D0F82228}" type="datetimeFigureOut">
              <a:rPr lang="en-US" smtClean="0">
                <a:solidFill>
                  <a:prstClr val="white">
                    <a:tint val="75000"/>
                  </a:prstClr>
                </a:solidFill>
                <a:latin typeface="Calibri"/>
              </a:rPr>
              <a:pPr/>
              <a:t>11/1/2018</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B737FA-298B-814F-9269-789D379ECF66}"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grpSp>
        <p:nvGrpSpPr>
          <p:cNvPr id="7" name="Group 6"/>
          <p:cNvGrpSpPr/>
          <p:nvPr userDrawn="1"/>
        </p:nvGrpSpPr>
        <p:grpSpPr>
          <a:xfrm rot="10800000">
            <a:off x="11858328" y="148422"/>
            <a:ext cx="332874" cy="590718"/>
            <a:chOff x="10026" y="148425"/>
            <a:chExt cx="332874" cy="590718"/>
          </a:xfrm>
        </p:grpSpPr>
        <p:sp>
          <p:nvSpPr>
            <p:cNvPr id="8" name="Rectangle 7"/>
            <p:cNvSpPr/>
            <p:nvPr/>
          </p:nvSpPr>
          <p:spPr>
            <a:xfrm>
              <a:off x="10026" y="148428"/>
              <a:ext cx="203334" cy="5907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p:cNvSpPr/>
            <p:nvPr/>
          </p:nvSpPr>
          <p:spPr>
            <a:xfrm>
              <a:off x="251460" y="148425"/>
              <a:ext cx="91440" cy="590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0" name="Rectangle 9"/>
          <p:cNvSpPr/>
          <p:nvPr userDrawn="1"/>
        </p:nvSpPr>
        <p:spPr>
          <a:xfrm>
            <a:off x="0" y="6477000"/>
            <a:ext cx="12192000" cy="381000"/>
          </a:xfrm>
          <a:prstGeom prst="rect">
            <a:avLst/>
          </a:prstGeom>
          <a:solidFill>
            <a:srgbClr val="E6E6E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TextBox 10"/>
          <p:cNvSpPr txBox="1"/>
          <p:nvPr userDrawn="1"/>
        </p:nvSpPr>
        <p:spPr>
          <a:xfrm>
            <a:off x="11292841" y="6528300"/>
            <a:ext cx="799412" cy="276999"/>
          </a:xfrm>
          <a:prstGeom prst="rect">
            <a:avLst/>
          </a:prstGeom>
          <a:noFill/>
        </p:spPr>
        <p:txBody>
          <a:bodyPr wrap="square" rtlCol="0" anchor="ctr">
            <a:spAutoFit/>
          </a:bodyPr>
          <a:lstStyle/>
          <a:p>
            <a:pPr algn="r"/>
            <a:fld id="{260E2A6B-A809-4840-BF14-8648BC0BDF87}" type="slidenum">
              <a:rPr lang="id-ID" sz="1200" smtClean="0">
                <a:solidFill>
                  <a:srgbClr val="A5B592"/>
                </a:solidFill>
                <a:latin typeface="Calibri"/>
                <a:ea typeface="Roboto Condensed Light" panose="02000000000000000000" pitchFamily="2" charset="0"/>
                <a:cs typeface="Segoe UI Light" panose="020B0502040204020203" pitchFamily="34" charset="0"/>
              </a:rPr>
              <a:pPr algn="r"/>
              <a:t>‹#›</a:t>
            </a:fld>
            <a:endParaRPr lang="id-ID" sz="8000" dirty="0">
              <a:solidFill>
                <a:srgbClr val="A5B592"/>
              </a:solidFill>
              <a:latin typeface="Calibri"/>
              <a:ea typeface="Roboto Condensed Light" panose="02000000000000000000" pitchFamily="2" charset="0"/>
              <a:cs typeface="Segoe UI Light" panose="020B0502040204020203" pitchFamily="34" charset="0"/>
            </a:endParaRPr>
          </a:p>
        </p:txBody>
      </p:sp>
      <p:sp>
        <p:nvSpPr>
          <p:cNvPr id="12" name="TextBox 11"/>
          <p:cNvSpPr txBox="1"/>
          <p:nvPr userDrawn="1"/>
        </p:nvSpPr>
        <p:spPr>
          <a:xfrm>
            <a:off x="68580" y="6528300"/>
            <a:ext cx="1684329" cy="276999"/>
          </a:xfrm>
          <a:prstGeom prst="rect">
            <a:avLst/>
          </a:prstGeom>
          <a:noFill/>
        </p:spPr>
        <p:txBody>
          <a:bodyPr wrap="square" rtlCol="0">
            <a:spAutoFit/>
          </a:bodyPr>
          <a:lstStyle/>
          <a:p>
            <a:r>
              <a:rPr lang="en-US" sz="1200" b="1" dirty="0">
                <a:solidFill>
                  <a:srgbClr val="A5B592"/>
                </a:solidFill>
                <a:latin typeface="Calibri"/>
              </a:rPr>
              <a:t>Your Coffee Shop</a:t>
            </a:r>
          </a:p>
        </p:txBody>
      </p:sp>
    </p:spTree>
    <p:extLst>
      <p:ext uri="{BB962C8B-B14F-4D97-AF65-F5344CB8AC3E}">
        <p14:creationId xmlns:p14="http://schemas.microsoft.com/office/powerpoint/2010/main" val="1370158152"/>
      </p:ext>
    </p:extLst>
  </p:cSld>
  <p:clrMap bg1="dk1" tx1="lt1" bg2="dk2"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3993B0-79D4-4D42-84D9-34E7D0F82228}" type="datetimeFigureOut">
              <a:rPr lang="en-US" smtClean="0"/>
              <a:pPr/>
              <a:t>11/1/2018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B737FA-298B-814F-9269-789D379ECF66}" type="slidenum">
              <a:rPr lang="en-US" smtClean="0"/>
              <a:pPr/>
              <a:t>‹#›</a:t>
            </a:fld>
            <a:endParaRPr lang="en-US"/>
          </a:p>
        </p:txBody>
      </p:sp>
      <p:grpSp>
        <p:nvGrpSpPr>
          <p:cNvPr id="7" name="Group 6"/>
          <p:cNvGrpSpPr/>
          <p:nvPr userDrawn="1"/>
        </p:nvGrpSpPr>
        <p:grpSpPr>
          <a:xfrm rot="10800000">
            <a:off x="11858328" y="148422"/>
            <a:ext cx="332874" cy="590718"/>
            <a:chOff x="10026" y="148425"/>
            <a:chExt cx="332874" cy="590718"/>
          </a:xfrm>
        </p:grpSpPr>
        <p:sp>
          <p:nvSpPr>
            <p:cNvPr id="8" name="Rectangle 7"/>
            <p:cNvSpPr/>
            <p:nvPr/>
          </p:nvSpPr>
          <p:spPr>
            <a:xfrm>
              <a:off x="10026" y="148428"/>
              <a:ext cx="203334" cy="5907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1460" y="148425"/>
              <a:ext cx="91440" cy="590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userDrawn="1"/>
        </p:nvSpPr>
        <p:spPr>
          <a:xfrm>
            <a:off x="0" y="6477000"/>
            <a:ext cx="12192000" cy="381000"/>
          </a:xfrm>
          <a:prstGeom prst="rect">
            <a:avLst/>
          </a:prstGeom>
          <a:solidFill>
            <a:srgbClr val="E6E6E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11292841" y="6528300"/>
            <a:ext cx="799412" cy="276999"/>
          </a:xfrm>
          <a:prstGeom prst="rect">
            <a:avLst/>
          </a:prstGeom>
          <a:noFill/>
        </p:spPr>
        <p:txBody>
          <a:bodyPr wrap="square" rtlCol="0" anchor="ctr">
            <a:spAutoFit/>
          </a:bodyPr>
          <a:lstStyle/>
          <a:p>
            <a:pPr algn="r"/>
            <a:fld id="{260E2A6B-A809-4840-BF14-8648BC0BDF87}" type="slidenum">
              <a:rPr lang="id-ID" sz="1200" b="0" i="0" strike="noStrike" spc="0" smtClean="0">
                <a:solidFill>
                  <a:schemeClr val="accent1"/>
                </a:solidFill>
                <a:latin typeface="+mn-lt"/>
                <a:ea typeface="Roboto Condensed Light" panose="02000000000000000000" pitchFamily="2" charset="0"/>
                <a:cs typeface="Segoe UI Light" panose="020B0502040204020203" pitchFamily="34" charset="0"/>
              </a:rPr>
              <a:pPr algn="r"/>
              <a:t>‹#›</a:t>
            </a:fld>
            <a:endParaRPr lang="id-ID" sz="8000" b="0" i="0" strike="noStrike" spc="0" dirty="0">
              <a:solidFill>
                <a:schemeClr val="accent1"/>
              </a:solidFill>
              <a:latin typeface="+mn-lt"/>
              <a:ea typeface="Roboto Condensed Light" panose="02000000000000000000" pitchFamily="2" charset="0"/>
              <a:cs typeface="Segoe UI Light" panose="020B0502040204020203" pitchFamily="34" charset="0"/>
            </a:endParaRPr>
          </a:p>
        </p:txBody>
      </p:sp>
      <p:sp>
        <p:nvSpPr>
          <p:cNvPr id="12" name="TextBox 11"/>
          <p:cNvSpPr txBox="1"/>
          <p:nvPr userDrawn="1"/>
        </p:nvSpPr>
        <p:spPr>
          <a:xfrm>
            <a:off x="68580" y="6528300"/>
            <a:ext cx="1684329" cy="276999"/>
          </a:xfrm>
          <a:prstGeom prst="rect">
            <a:avLst/>
          </a:prstGeom>
          <a:noFill/>
        </p:spPr>
        <p:txBody>
          <a:bodyPr wrap="square" rtlCol="0">
            <a:spAutoFit/>
          </a:bodyPr>
          <a:lstStyle/>
          <a:p>
            <a:pPr algn="l"/>
            <a:r>
              <a:rPr lang="en-US" sz="1200" b="1" dirty="0">
                <a:solidFill>
                  <a:schemeClr val="accent1"/>
                </a:solidFill>
                <a:latin typeface="+mn-lt"/>
              </a:rPr>
              <a:t>Your </a:t>
            </a:r>
            <a:r>
              <a:rPr lang="en-US" sz="1200" b="1" baseline="0" dirty="0">
                <a:solidFill>
                  <a:schemeClr val="accent1"/>
                </a:solidFill>
                <a:latin typeface="+mn-lt"/>
              </a:rPr>
              <a:t>Coffee Shop</a:t>
            </a:r>
            <a:endParaRPr lang="en-US" sz="1200" b="1" dirty="0">
              <a:solidFill>
                <a:schemeClr val="accent1"/>
              </a:solidFill>
              <a:latin typeface="+mn-lt"/>
            </a:endParaRPr>
          </a:p>
        </p:txBody>
      </p:sp>
    </p:spTree>
    <p:extLst>
      <p:ext uri="{BB962C8B-B14F-4D97-AF65-F5344CB8AC3E}">
        <p14:creationId xmlns:p14="http://schemas.microsoft.com/office/powerpoint/2010/main" val="2988083207"/>
      </p:ext>
    </p:extLst>
  </p:cSld>
  <p:clrMap bg1="dk1" tx1="lt1" bg2="dk2"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AF8CDE-DD35-42DC-A2EE-82C10120EA24}" type="datetimeFigureOut">
              <a:rPr lang="en-US" smtClean="0"/>
              <a:t>11/1/2018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4494C-1A83-4BE3-A121-FF6192BA4E3B}" type="slidenum">
              <a:rPr lang="en-US" smtClean="0"/>
              <a:t>‹#›</a:t>
            </a:fld>
            <a:endParaRPr lang="en-US"/>
          </a:p>
        </p:txBody>
      </p:sp>
    </p:spTree>
    <p:extLst>
      <p:ext uri="{BB962C8B-B14F-4D97-AF65-F5344CB8AC3E}">
        <p14:creationId xmlns:p14="http://schemas.microsoft.com/office/powerpoint/2010/main" val="2276584960"/>
      </p:ext>
    </p:extLst>
  </p:cSld>
  <p:clrMap bg1="dk1" tx1="lt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AF8CDE-DD35-42DC-A2EE-82C10120EA24}" type="datetimeFigureOut">
              <a:rPr lang="en-US" smtClean="0"/>
              <a:t>11/1/2018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4494C-1A83-4BE3-A121-FF6192BA4E3B}" type="slidenum">
              <a:rPr lang="en-US" smtClean="0"/>
              <a:t>‹#›</a:t>
            </a:fld>
            <a:endParaRPr lang="en-US"/>
          </a:p>
        </p:txBody>
      </p:sp>
    </p:spTree>
    <p:extLst>
      <p:ext uri="{BB962C8B-B14F-4D97-AF65-F5344CB8AC3E}">
        <p14:creationId xmlns:p14="http://schemas.microsoft.com/office/powerpoint/2010/main" val="2670690521"/>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8CEBC72-E24E-4AF2-A0FA-0770D6CAF3D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1027" name="Text Placeholder 2">
            <a:extLst>
              <a:ext uri="{FF2B5EF4-FFF2-40B4-BE49-F238E27FC236}">
                <a16:creationId xmlns:a16="http://schemas.microsoft.com/office/drawing/2014/main" id="{EE566C00-72DB-42E7-8621-C959E2E0350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 name="Date Placeholder 3">
            <a:extLst>
              <a:ext uri="{FF2B5EF4-FFF2-40B4-BE49-F238E27FC236}">
                <a16:creationId xmlns:a16="http://schemas.microsoft.com/office/drawing/2014/main" id="{A209D8FF-5EAA-478A-9E43-76123A18B8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40B8FE3-F80E-4893-A06E-FE7A584AAA0F}" type="datetimeFigureOut">
              <a:rPr lang="en-SG"/>
              <a:pPr>
                <a:defRPr/>
              </a:pPr>
              <a:t>1/11/2018</a:t>
            </a:fld>
            <a:endParaRPr lang="en-SG"/>
          </a:p>
        </p:txBody>
      </p:sp>
      <p:sp>
        <p:nvSpPr>
          <p:cNvPr id="5" name="Footer Placeholder 4">
            <a:extLst>
              <a:ext uri="{FF2B5EF4-FFF2-40B4-BE49-F238E27FC236}">
                <a16:creationId xmlns:a16="http://schemas.microsoft.com/office/drawing/2014/main" id="{1D70F561-0524-4781-BD37-416F40CA8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SG"/>
          </a:p>
        </p:txBody>
      </p:sp>
      <p:sp>
        <p:nvSpPr>
          <p:cNvPr id="6" name="Slide Number Placeholder 5">
            <a:extLst>
              <a:ext uri="{FF2B5EF4-FFF2-40B4-BE49-F238E27FC236}">
                <a16:creationId xmlns:a16="http://schemas.microsoft.com/office/drawing/2014/main" id="{E9F08BDA-96CD-4EEC-9128-135C7D5D22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43996AD-CCEA-4439-A1BD-7219BD3AB774}" type="slidenum">
              <a:rPr lang="en-SG"/>
              <a:pPr>
                <a:defRPr/>
              </a:pPr>
              <a:t>‹#›</a:t>
            </a:fld>
            <a:endParaRPr lang="en-SG"/>
          </a:p>
        </p:txBody>
      </p:sp>
    </p:spTree>
    <p:extLst>
      <p:ext uri="{BB962C8B-B14F-4D97-AF65-F5344CB8AC3E}">
        <p14:creationId xmlns:p14="http://schemas.microsoft.com/office/powerpoint/2010/main" val="257952027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0020" tIns="45718" rIns="90020"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0020" tIns="45718" rIns="90020"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0020" tIns="45718" rIns="90020" bIns="45718" rtlCol="0" anchor="ctr"/>
          <a:lstStyle>
            <a:lvl1pPr algn="l">
              <a:defRPr sz="1200">
                <a:solidFill>
                  <a:schemeClr val="tx1">
                    <a:tint val="75000"/>
                  </a:schemeClr>
                </a:solidFill>
              </a:defRPr>
            </a:lvl1pPr>
          </a:lstStyle>
          <a:p>
            <a:fld id="{EE46962E-458E-47A1-9E13-D5D24F4BA6F1}" type="datetimeFigureOut">
              <a:rPr lang="en-US" smtClean="0">
                <a:solidFill>
                  <a:prstClr val="black">
                    <a:tint val="75000"/>
                  </a:prstClr>
                </a:solidFill>
              </a:rPr>
              <a:pPr/>
              <a:t>11/1/2018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0020" tIns="45718" rIns="90020"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0020" tIns="45718" rIns="90020" bIns="45718" rtlCol="0" anchor="ctr"/>
          <a:lstStyle>
            <a:lvl1pPr algn="r">
              <a:defRPr sz="1200">
                <a:solidFill>
                  <a:schemeClr val="tx1">
                    <a:tint val="75000"/>
                  </a:schemeClr>
                </a:solidFill>
              </a:defRPr>
            </a:lvl1pPr>
          </a:lstStyle>
          <a:p>
            <a:fld id="{4E927A1B-CB72-48DB-BED9-80C6EC6DC1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863558"/>
      </p:ext>
    </p:extLst>
  </p:cSld>
  <p:clrMap bg1="lt1" tx1="dk1" bg2="lt2" tx2="dk2" accent1="accent1" accent2="accent2" accent3="accent3" accent4="accent4" accent5="accent5" accent6="accent6" hlink="hlink" folHlink="folHlink"/>
  <p:sldLayoutIdLst>
    <p:sldLayoutId id="2147483772" r:id="rId1"/>
  </p:sldLayoutIdLst>
  <p:txStyles>
    <p:titleStyle>
      <a:lvl1pPr algn="l" defTabSz="89831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4802" indent="-224802" algn="l" defTabSz="89831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74406" indent="-224802" algn="l" defTabSz="89831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23063" indent="-224802" algn="l" defTabSz="89831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71723"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21052"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470333"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19550"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368842"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17847"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898312" rtl="0" eaLnBrk="1" latinLnBrk="0" hangingPunct="1">
        <a:defRPr sz="1900" kern="1200">
          <a:solidFill>
            <a:schemeClr val="tx1"/>
          </a:solidFill>
          <a:latin typeface="+mn-lt"/>
          <a:ea typeface="+mn-ea"/>
          <a:cs typeface="+mn-cs"/>
        </a:defRPr>
      </a:lvl1pPr>
      <a:lvl2pPr marL="448659" algn="l" defTabSz="898312" rtl="0" eaLnBrk="1" latinLnBrk="0" hangingPunct="1">
        <a:defRPr sz="1900" kern="1200">
          <a:solidFill>
            <a:schemeClr val="tx1"/>
          </a:solidFill>
          <a:latin typeface="+mn-lt"/>
          <a:ea typeface="+mn-ea"/>
          <a:cs typeface="+mn-cs"/>
        </a:defRPr>
      </a:lvl2pPr>
      <a:lvl3pPr marL="898312" algn="l" defTabSz="898312" rtl="0" eaLnBrk="1" latinLnBrk="0" hangingPunct="1">
        <a:defRPr sz="1900" kern="1200">
          <a:solidFill>
            <a:schemeClr val="tx1"/>
          </a:solidFill>
          <a:latin typeface="+mn-lt"/>
          <a:ea typeface="+mn-ea"/>
          <a:cs typeface="+mn-cs"/>
        </a:defRPr>
      </a:lvl3pPr>
      <a:lvl4pPr marL="1347509" algn="l" defTabSz="898312" rtl="0" eaLnBrk="1" latinLnBrk="0" hangingPunct="1">
        <a:defRPr sz="1900" kern="1200">
          <a:solidFill>
            <a:schemeClr val="tx1"/>
          </a:solidFill>
          <a:latin typeface="+mn-lt"/>
          <a:ea typeface="+mn-ea"/>
          <a:cs typeface="+mn-cs"/>
        </a:defRPr>
      </a:lvl4pPr>
      <a:lvl5pPr marL="1796818" algn="l" defTabSz="898312" rtl="0" eaLnBrk="1" latinLnBrk="0" hangingPunct="1">
        <a:defRPr sz="1900" kern="1200">
          <a:solidFill>
            <a:schemeClr val="tx1"/>
          </a:solidFill>
          <a:latin typeface="+mn-lt"/>
          <a:ea typeface="+mn-ea"/>
          <a:cs typeface="+mn-cs"/>
        </a:defRPr>
      </a:lvl5pPr>
      <a:lvl6pPr marL="2246127" algn="l" defTabSz="898312" rtl="0" eaLnBrk="1" latinLnBrk="0" hangingPunct="1">
        <a:defRPr sz="1900" kern="1200">
          <a:solidFill>
            <a:schemeClr val="tx1"/>
          </a:solidFill>
          <a:latin typeface="+mn-lt"/>
          <a:ea typeface="+mn-ea"/>
          <a:cs typeface="+mn-cs"/>
        </a:defRPr>
      </a:lvl6pPr>
      <a:lvl7pPr marL="2694783" algn="l" defTabSz="898312" rtl="0" eaLnBrk="1" latinLnBrk="0" hangingPunct="1">
        <a:defRPr sz="1900" kern="1200">
          <a:solidFill>
            <a:schemeClr val="tx1"/>
          </a:solidFill>
          <a:latin typeface="+mn-lt"/>
          <a:ea typeface="+mn-ea"/>
          <a:cs typeface="+mn-cs"/>
        </a:defRPr>
      </a:lvl7pPr>
      <a:lvl8pPr marL="3143829" algn="l" defTabSz="898312" rtl="0" eaLnBrk="1" latinLnBrk="0" hangingPunct="1">
        <a:defRPr sz="1900" kern="1200">
          <a:solidFill>
            <a:schemeClr val="tx1"/>
          </a:solidFill>
          <a:latin typeface="+mn-lt"/>
          <a:ea typeface="+mn-ea"/>
          <a:cs typeface="+mn-cs"/>
        </a:defRPr>
      </a:lvl8pPr>
      <a:lvl9pPr marL="3593090" algn="l" defTabSz="898312"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6BA3E6-C6AE-4688-8C8C-5C4E556BBB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ADD0E41-AD24-4C28-B2DD-79C5AFADED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5D1C9F-3A4B-4E80-A57E-FEFAD6544D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A177C4-ADD4-4199-804E-B64D8D40A045}" type="datetimeFigureOut">
              <a:rPr lang="en-GB" smtClean="0"/>
              <a:t>01/11/2018</a:t>
            </a:fld>
            <a:endParaRPr lang="en-GB"/>
          </a:p>
        </p:txBody>
      </p:sp>
      <p:sp>
        <p:nvSpPr>
          <p:cNvPr id="5" name="Footer Placeholder 4">
            <a:extLst>
              <a:ext uri="{FF2B5EF4-FFF2-40B4-BE49-F238E27FC236}">
                <a16:creationId xmlns:a16="http://schemas.microsoft.com/office/drawing/2014/main" id="{425F5864-E6E6-44F2-BD8F-4411C56E79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41F6D9-4B3D-4DCF-AA58-6752F35AE6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E37751-0118-4D7A-9053-BB64B829A6D1}" type="slidenum">
              <a:rPr lang="en-GB" smtClean="0"/>
              <a:t>‹#›</a:t>
            </a:fld>
            <a:endParaRPr lang="en-GB"/>
          </a:p>
        </p:txBody>
      </p:sp>
    </p:spTree>
    <p:extLst>
      <p:ext uri="{BB962C8B-B14F-4D97-AF65-F5344CB8AC3E}">
        <p14:creationId xmlns:p14="http://schemas.microsoft.com/office/powerpoint/2010/main" val="3591916326"/>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EE02CE-49AE-408E-AEAD-ABA745225AEC}" type="datetimeFigureOut">
              <a:rPr lang="en-SG" smtClean="0">
                <a:solidFill>
                  <a:prstClr val="black">
                    <a:tint val="75000"/>
                  </a:prstClr>
                </a:solidFill>
              </a:rPr>
              <a:pPr/>
              <a:t>1/11/2018</a:t>
            </a:fld>
            <a:endParaRPr lang="en-SG">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0396D-D371-4515-A36C-0C687C85366E}"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961330880"/>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0020" tIns="45718" rIns="90020"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0020" tIns="45718" rIns="90020"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0020" tIns="45718" rIns="90020" bIns="45718" rtlCol="0" anchor="ctr"/>
          <a:lstStyle>
            <a:lvl1pPr algn="l">
              <a:defRPr sz="1200">
                <a:solidFill>
                  <a:schemeClr val="tx1">
                    <a:tint val="75000"/>
                  </a:schemeClr>
                </a:solidFill>
              </a:defRPr>
            </a:lvl1pPr>
          </a:lstStyle>
          <a:p>
            <a:fld id="{CDE90E05-8221-4670-AF26-6BBB5734285E}" type="datetimeFigureOut">
              <a:rPr lang="en-US" smtClean="0">
                <a:solidFill>
                  <a:srgbClr val="FFFFFF">
                    <a:tint val="75000"/>
                  </a:srgbClr>
                </a:solidFill>
              </a:rPr>
              <a:pPr/>
              <a:t>11/1/2018</a:t>
            </a:fld>
            <a:endParaRPr lang="en-US" dirty="0">
              <a:solidFill>
                <a:srgbClr val="FFFFFF">
                  <a:tint val="75000"/>
                </a:srgb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0020" tIns="45718" rIns="90020" bIns="45718" rtlCol="0" anchor="ctr"/>
          <a:lstStyle>
            <a:lvl1pPr algn="ctr">
              <a:defRPr sz="1200">
                <a:solidFill>
                  <a:schemeClr val="tx1">
                    <a:tint val="75000"/>
                  </a:schemeClr>
                </a:solidFill>
              </a:defRPr>
            </a:lvl1pPr>
          </a:lstStyle>
          <a:p>
            <a:endParaRPr lang="en-US" dirty="0">
              <a:solidFill>
                <a:srgbClr val="FFFFFF">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0020" tIns="45718" rIns="90020" bIns="45718" rtlCol="0" anchor="ctr"/>
          <a:lstStyle>
            <a:lvl1pPr algn="r">
              <a:defRPr sz="1200">
                <a:solidFill>
                  <a:schemeClr val="tx1">
                    <a:tint val="75000"/>
                  </a:schemeClr>
                </a:solidFill>
              </a:defRPr>
            </a:lvl1pPr>
          </a:lstStyle>
          <a:p>
            <a:fld id="{22ECDDF0-F688-4C7E-94C5-A0EFC4BE057C}" type="slidenum">
              <a:rPr lang="en-US" smtClean="0">
                <a:solidFill>
                  <a:srgbClr val="FFFFFF">
                    <a:tint val="75000"/>
                  </a:srgbClr>
                </a:solidFill>
              </a:rPr>
              <a:pPr/>
              <a:t>‹#›</a:t>
            </a:fld>
            <a:endParaRPr lang="en-US" dirty="0">
              <a:solidFill>
                <a:srgbClr val="FFFFFF">
                  <a:tint val="75000"/>
                </a:srgbClr>
              </a:solidFill>
            </a:endParaRPr>
          </a:p>
        </p:txBody>
      </p:sp>
    </p:spTree>
    <p:extLst>
      <p:ext uri="{BB962C8B-B14F-4D97-AF65-F5344CB8AC3E}">
        <p14:creationId xmlns:p14="http://schemas.microsoft.com/office/powerpoint/2010/main" val="1555066502"/>
      </p:ext>
    </p:extLst>
  </p:cSld>
  <p:clrMap bg1="lt1" tx1="dk1" bg2="lt2" tx2="dk2" accent1="accent1" accent2="accent2" accent3="accent3" accent4="accent4" accent5="accent5" accent6="accent6" hlink="hlink" folHlink="folHlink"/>
  <p:sldLayoutIdLst>
    <p:sldLayoutId id="2147483884" r:id="rId1"/>
  </p:sldLayoutIdLst>
  <p:txStyles>
    <p:titleStyle>
      <a:lvl1pPr algn="l" defTabSz="89831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4802" indent="-224802" algn="l" defTabSz="89831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74406" indent="-224802" algn="l" defTabSz="89831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23063" indent="-224802" algn="l" defTabSz="89831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71723"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21052"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470333"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19550"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368842"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17847" indent="-224802" algn="l" defTabSz="89831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898312" rtl="0" eaLnBrk="1" latinLnBrk="0" hangingPunct="1">
        <a:defRPr sz="1900" kern="1200">
          <a:solidFill>
            <a:schemeClr val="tx1"/>
          </a:solidFill>
          <a:latin typeface="+mn-lt"/>
          <a:ea typeface="+mn-ea"/>
          <a:cs typeface="+mn-cs"/>
        </a:defRPr>
      </a:lvl1pPr>
      <a:lvl2pPr marL="448659" algn="l" defTabSz="898312" rtl="0" eaLnBrk="1" latinLnBrk="0" hangingPunct="1">
        <a:defRPr sz="1900" kern="1200">
          <a:solidFill>
            <a:schemeClr val="tx1"/>
          </a:solidFill>
          <a:latin typeface="+mn-lt"/>
          <a:ea typeface="+mn-ea"/>
          <a:cs typeface="+mn-cs"/>
        </a:defRPr>
      </a:lvl2pPr>
      <a:lvl3pPr marL="898312" algn="l" defTabSz="898312" rtl="0" eaLnBrk="1" latinLnBrk="0" hangingPunct="1">
        <a:defRPr sz="1900" kern="1200">
          <a:solidFill>
            <a:schemeClr val="tx1"/>
          </a:solidFill>
          <a:latin typeface="+mn-lt"/>
          <a:ea typeface="+mn-ea"/>
          <a:cs typeface="+mn-cs"/>
        </a:defRPr>
      </a:lvl3pPr>
      <a:lvl4pPr marL="1347509" algn="l" defTabSz="898312" rtl="0" eaLnBrk="1" latinLnBrk="0" hangingPunct="1">
        <a:defRPr sz="1900" kern="1200">
          <a:solidFill>
            <a:schemeClr val="tx1"/>
          </a:solidFill>
          <a:latin typeface="+mn-lt"/>
          <a:ea typeface="+mn-ea"/>
          <a:cs typeface="+mn-cs"/>
        </a:defRPr>
      </a:lvl4pPr>
      <a:lvl5pPr marL="1796818" algn="l" defTabSz="898312" rtl="0" eaLnBrk="1" latinLnBrk="0" hangingPunct="1">
        <a:defRPr sz="1900" kern="1200">
          <a:solidFill>
            <a:schemeClr val="tx1"/>
          </a:solidFill>
          <a:latin typeface="+mn-lt"/>
          <a:ea typeface="+mn-ea"/>
          <a:cs typeface="+mn-cs"/>
        </a:defRPr>
      </a:lvl5pPr>
      <a:lvl6pPr marL="2246127" algn="l" defTabSz="898312" rtl="0" eaLnBrk="1" latinLnBrk="0" hangingPunct="1">
        <a:defRPr sz="1900" kern="1200">
          <a:solidFill>
            <a:schemeClr val="tx1"/>
          </a:solidFill>
          <a:latin typeface="+mn-lt"/>
          <a:ea typeface="+mn-ea"/>
          <a:cs typeface="+mn-cs"/>
        </a:defRPr>
      </a:lvl6pPr>
      <a:lvl7pPr marL="2694783" algn="l" defTabSz="898312" rtl="0" eaLnBrk="1" latinLnBrk="0" hangingPunct="1">
        <a:defRPr sz="1900" kern="1200">
          <a:solidFill>
            <a:schemeClr val="tx1"/>
          </a:solidFill>
          <a:latin typeface="+mn-lt"/>
          <a:ea typeface="+mn-ea"/>
          <a:cs typeface="+mn-cs"/>
        </a:defRPr>
      </a:lvl7pPr>
      <a:lvl8pPr marL="3143829" algn="l" defTabSz="898312" rtl="0" eaLnBrk="1" latinLnBrk="0" hangingPunct="1">
        <a:defRPr sz="1900" kern="1200">
          <a:solidFill>
            <a:schemeClr val="tx1"/>
          </a:solidFill>
          <a:latin typeface="+mn-lt"/>
          <a:ea typeface="+mn-ea"/>
          <a:cs typeface="+mn-cs"/>
        </a:defRPr>
      </a:lvl8pPr>
      <a:lvl9pPr marL="3593090" algn="l" defTabSz="898312"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6BA3E6-C6AE-4688-8C8C-5C4E556BBB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ADD0E41-AD24-4C28-B2DD-79C5AFADED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5D1C9F-3A4B-4E80-A57E-FEFAD6544D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A177C4-ADD4-4199-804E-B64D8D40A045}" type="datetimeFigureOut">
              <a:rPr lang="en-GB" smtClean="0"/>
              <a:t>01/11/2018</a:t>
            </a:fld>
            <a:endParaRPr lang="en-GB"/>
          </a:p>
        </p:txBody>
      </p:sp>
      <p:sp>
        <p:nvSpPr>
          <p:cNvPr id="5" name="Footer Placeholder 4">
            <a:extLst>
              <a:ext uri="{FF2B5EF4-FFF2-40B4-BE49-F238E27FC236}">
                <a16:creationId xmlns:a16="http://schemas.microsoft.com/office/drawing/2014/main" id="{425F5864-E6E6-44F2-BD8F-4411C56E79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41F6D9-4B3D-4DCF-AA58-6752F35AE6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E37751-0118-4D7A-9053-BB64B829A6D1}" type="slidenum">
              <a:rPr lang="en-GB" smtClean="0"/>
              <a:t>‹#›</a:t>
            </a:fld>
            <a:endParaRPr lang="en-GB"/>
          </a:p>
        </p:txBody>
      </p:sp>
    </p:spTree>
    <p:extLst>
      <p:ext uri="{BB962C8B-B14F-4D97-AF65-F5344CB8AC3E}">
        <p14:creationId xmlns:p14="http://schemas.microsoft.com/office/powerpoint/2010/main" val="2384406178"/>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6C795-50EF-4A52-9D43-A67DC6E68A16}" type="datetimeFigureOut">
              <a:rPr lang="en-SG" smtClean="0"/>
              <a:t>1/11/2018</a:t>
            </a:fld>
            <a:endParaRPr lang="en-SG"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D99C0-5DFD-4CC5-8F9C-4B1DC965EC64}" type="slidenum">
              <a:rPr lang="en-SG" smtClean="0"/>
              <a:t>‹#›</a:t>
            </a:fld>
            <a:endParaRPr lang="en-SG" dirty="0"/>
          </a:p>
        </p:txBody>
      </p:sp>
    </p:spTree>
    <p:extLst>
      <p:ext uri="{BB962C8B-B14F-4D97-AF65-F5344CB8AC3E}">
        <p14:creationId xmlns:p14="http://schemas.microsoft.com/office/powerpoint/2010/main" val="443258794"/>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3"/>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09CAA356-34BA-482B-AE65-495405480FBA}" type="datetimeFigureOut">
              <a:rPr lang="en-US" smtClean="0">
                <a:solidFill>
                  <a:prstClr val="black">
                    <a:tint val="75000"/>
                  </a:prstClr>
                </a:solidFill>
              </a:rPr>
              <a:pPr defTabSz="914377"/>
              <a:t>11/1/2018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3"/>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3"/>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E564E664-B090-44EA-B372-64F57DD2B89E}"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856367457"/>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Layout" Target="../diagrams/layout1.xml"/><Relationship Id="rId7" Type="http://schemas.openxmlformats.org/officeDocument/2006/relationships/image" Target="../media/image45.jpeg"/><Relationship Id="rId2" Type="http://schemas.openxmlformats.org/officeDocument/2006/relationships/diagramData" Target="../diagrams/data1.xml"/><Relationship Id="rId1" Type="http://schemas.openxmlformats.org/officeDocument/2006/relationships/slideLayout" Target="../slideLayouts/slideLayout5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9.jpeg"/><Relationship Id="rId7" Type="http://schemas.openxmlformats.org/officeDocument/2006/relationships/image" Target="../media/image31.png"/><Relationship Id="rId2" Type="http://schemas.openxmlformats.org/officeDocument/2006/relationships/image" Target="../media/image48.jpg"/><Relationship Id="rId1" Type="http://schemas.openxmlformats.org/officeDocument/2006/relationships/slideLayout" Target="../slideLayouts/slideLayout76.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50.pn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54.png"/><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5.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3.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9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jpeg"/><Relationship Id="rId1" Type="http://schemas.openxmlformats.org/officeDocument/2006/relationships/slideLayout" Target="../slideLayouts/slideLayout90.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7.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xml"/><Relationship Id="rId1" Type="http://schemas.openxmlformats.org/officeDocument/2006/relationships/slideLayout" Target="../slideLayouts/slideLayout116.xml"/><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0.jpeg"/><Relationship Id="rId1" Type="http://schemas.openxmlformats.org/officeDocument/2006/relationships/slideLayout" Target="../slideLayouts/slideLayout90.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19.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xml"/><Relationship Id="rId1" Type="http://schemas.openxmlformats.org/officeDocument/2006/relationships/slideLayout" Target="../slideLayouts/slideLayout120.xml"/></Relationships>
</file>

<file path=ppt/slides/_rels/slide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xml"/><Relationship Id="rId1" Type="http://schemas.openxmlformats.org/officeDocument/2006/relationships/slideLayout" Target="../slideLayouts/slideLayout120.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xml"/><Relationship Id="rId1" Type="http://schemas.openxmlformats.org/officeDocument/2006/relationships/slideLayout" Target="../slideLayouts/slideLayout120.xml"/><Relationship Id="rId6" Type="http://schemas.microsoft.com/office/2007/relationships/hdphoto" Target="../media/hdphoto1.wdp"/><Relationship Id="rId5" Type="http://schemas.openxmlformats.org/officeDocument/2006/relationships/image" Target="../media/image7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81.png"/><Relationship Id="rId7"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120.xml"/><Relationship Id="rId6" Type="http://schemas.microsoft.com/office/2007/relationships/hdphoto" Target="../media/hdphoto1.wdp"/><Relationship Id="rId5" Type="http://schemas.openxmlformats.org/officeDocument/2006/relationships/image" Target="../media/image71.png"/><Relationship Id="rId4" Type="http://schemas.microsoft.com/office/2007/relationships/hdphoto" Target="../media/hdphoto2.wdp"/><Relationship Id="rId9" Type="http://schemas.openxmlformats.org/officeDocument/2006/relationships/image" Target="../media/image88.em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120.xml"/><Relationship Id="rId5" Type="http://schemas.openxmlformats.org/officeDocument/2006/relationships/image" Target="../media/image85.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eg"/><Relationship Id="rId9" Type="http://schemas.openxmlformats.org/officeDocument/2006/relationships/image" Target="../media/image97.png"/></Relationships>
</file>

<file path=ppt/slides/_rels/slide4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43.xml"/><Relationship Id="rId6" Type="http://schemas.openxmlformats.org/officeDocument/2006/relationships/image" Target="../media/image99.png"/><Relationship Id="rId5" Type="http://schemas.openxmlformats.org/officeDocument/2006/relationships/image" Target="../media/image93.png"/><Relationship Id="rId4" Type="http://schemas.openxmlformats.org/officeDocument/2006/relationships/image" Target="../media/image98.png"/><Relationship Id="rId9" Type="http://schemas.openxmlformats.org/officeDocument/2006/relationships/image" Target="../media/image102.png"/></Relationships>
</file>

<file path=ppt/slides/_rels/slide4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1.png"/><Relationship Id="rId7"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4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7.png"/></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jpeg"/><Relationship Id="rId1" Type="http://schemas.openxmlformats.org/officeDocument/2006/relationships/slideLayout" Target="../slideLayouts/slideLayout38.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19.xml"/><Relationship Id="rId1" Type="http://schemas.openxmlformats.org/officeDocument/2006/relationships/slideLayout" Target="../slideLayouts/slideLayout120.x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48.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130.xml"/><Relationship Id="rId6" Type="http://schemas.microsoft.com/office/2017/06/relationships/model3d" Target="../media/model3d1.glb"/><Relationship Id="rId5" Type="http://schemas.openxmlformats.org/officeDocument/2006/relationships/image" Target="../media/image124.png"/><Relationship Id="rId4" Type="http://schemas.openxmlformats.org/officeDocument/2006/relationships/image" Target="../media/image123.png"/></Relationships>
</file>

<file path=ppt/slides/_rels/slide4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20.xml"/><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0.xml"/></Relationships>
</file>

<file path=ppt/slides/_rels/slide50.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18" Type="http://schemas.openxmlformats.org/officeDocument/2006/relationships/image" Target="../media/image144.png"/><Relationship Id="rId3" Type="http://schemas.openxmlformats.org/officeDocument/2006/relationships/image" Target="../media/image129.png"/><Relationship Id="rId21" Type="http://schemas.openxmlformats.org/officeDocument/2006/relationships/image" Target="../media/image147.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43.png"/><Relationship Id="rId2" Type="http://schemas.openxmlformats.org/officeDocument/2006/relationships/notesSlide" Target="../notesSlides/notesSlide21.xml"/><Relationship Id="rId16" Type="http://schemas.openxmlformats.org/officeDocument/2006/relationships/image" Target="../media/image142.png"/><Relationship Id="rId20"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jpg"/><Relationship Id="rId15" Type="http://schemas.openxmlformats.org/officeDocument/2006/relationships/image" Target="../media/image141.png"/><Relationship Id="rId10" Type="http://schemas.openxmlformats.org/officeDocument/2006/relationships/image" Target="../media/image136.jpg"/><Relationship Id="rId19" Type="http://schemas.openxmlformats.org/officeDocument/2006/relationships/image" Target="../media/image145.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40.png"/></Relationships>
</file>

<file path=ppt/slides/_rels/slide51.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18" Type="http://schemas.openxmlformats.org/officeDocument/2006/relationships/image" Target="../media/image163.png"/><Relationship Id="rId3" Type="http://schemas.openxmlformats.org/officeDocument/2006/relationships/image" Target="../media/image148.png"/><Relationship Id="rId21" Type="http://schemas.openxmlformats.org/officeDocument/2006/relationships/image" Target="../media/image166.jpg"/><Relationship Id="rId7" Type="http://schemas.openxmlformats.org/officeDocument/2006/relationships/image" Target="../media/image152.jpg"/><Relationship Id="rId12" Type="http://schemas.openxmlformats.org/officeDocument/2006/relationships/image" Target="../media/image157.png"/><Relationship Id="rId17" Type="http://schemas.openxmlformats.org/officeDocument/2006/relationships/image" Target="../media/image162.png"/><Relationship Id="rId2" Type="http://schemas.openxmlformats.org/officeDocument/2006/relationships/notesSlide" Target="../notesSlides/notesSlide22.xml"/><Relationship Id="rId16" Type="http://schemas.openxmlformats.org/officeDocument/2006/relationships/image" Target="../media/image161.png"/><Relationship Id="rId20"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51.jpg"/><Relationship Id="rId11" Type="http://schemas.openxmlformats.org/officeDocument/2006/relationships/image" Target="../media/image156.png"/><Relationship Id="rId5" Type="http://schemas.openxmlformats.org/officeDocument/2006/relationships/image" Target="../media/image150.png"/><Relationship Id="rId15" Type="http://schemas.openxmlformats.org/officeDocument/2006/relationships/image" Target="../media/image160.png"/><Relationship Id="rId10" Type="http://schemas.openxmlformats.org/officeDocument/2006/relationships/image" Target="../media/image155.png"/><Relationship Id="rId19" Type="http://schemas.openxmlformats.org/officeDocument/2006/relationships/image" Target="../media/image164.png"/><Relationship Id="rId4" Type="http://schemas.openxmlformats.org/officeDocument/2006/relationships/image" Target="../media/image149.png"/><Relationship Id="rId9" Type="http://schemas.openxmlformats.org/officeDocument/2006/relationships/image" Target="../media/image154.png"/><Relationship Id="rId14" Type="http://schemas.openxmlformats.org/officeDocument/2006/relationships/image" Target="../media/image159.png"/></Relationships>
</file>

<file path=ppt/slides/_rels/slide52.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jpg"/><Relationship Id="rId18" Type="http://schemas.openxmlformats.org/officeDocument/2006/relationships/image" Target="../media/image182.png"/><Relationship Id="rId3" Type="http://schemas.openxmlformats.org/officeDocument/2006/relationships/image" Target="../media/image167.png"/><Relationship Id="rId7" Type="http://schemas.openxmlformats.org/officeDocument/2006/relationships/image" Target="../media/image171.png"/><Relationship Id="rId12" Type="http://schemas.openxmlformats.org/officeDocument/2006/relationships/image" Target="../media/image176.jpg"/><Relationship Id="rId17" Type="http://schemas.openxmlformats.org/officeDocument/2006/relationships/image" Target="../media/image181.png"/><Relationship Id="rId2" Type="http://schemas.openxmlformats.org/officeDocument/2006/relationships/notesSlide" Target="../notesSlides/notesSlide23.xml"/><Relationship Id="rId16" Type="http://schemas.openxmlformats.org/officeDocument/2006/relationships/image" Target="../media/image180.png"/><Relationship Id="rId20"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image" Target="../media/image175.jpg"/><Relationship Id="rId5" Type="http://schemas.openxmlformats.org/officeDocument/2006/relationships/image" Target="../media/image169.png"/><Relationship Id="rId15" Type="http://schemas.openxmlformats.org/officeDocument/2006/relationships/image" Target="../media/image179.png"/><Relationship Id="rId10" Type="http://schemas.openxmlformats.org/officeDocument/2006/relationships/image" Target="../media/image174.png"/><Relationship Id="rId19" Type="http://schemas.openxmlformats.org/officeDocument/2006/relationships/image" Target="../media/image183.png"/><Relationship Id="rId4" Type="http://schemas.openxmlformats.org/officeDocument/2006/relationships/image" Target="../media/image168.png"/><Relationship Id="rId9" Type="http://schemas.openxmlformats.org/officeDocument/2006/relationships/image" Target="../media/image173.png"/><Relationship Id="rId14" Type="http://schemas.openxmlformats.org/officeDocument/2006/relationships/image" Target="../media/image178.png"/></Relationships>
</file>

<file path=ppt/slides/_rels/slide53.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5.jpeg"/><Relationship Id="rId18" Type="http://schemas.openxmlformats.org/officeDocument/2006/relationships/image" Target="../media/image200.jpeg"/><Relationship Id="rId3" Type="http://schemas.openxmlformats.org/officeDocument/2006/relationships/image" Target="../media/image185.jpg"/><Relationship Id="rId21" Type="http://schemas.openxmlformats.org/officeDocument/2006/relationships/image" Target="../media/image203.jpeg"/><Relationship Id="rId7" Type="http://schemas.openxmlformats.org/officeDocument/2006/relationships/image" Target="../media/image189.jpg"/><Relationship Id="rId12" Type="http://schemas.openxmlformats.org/officeDocument/2006/relationships/image" Target="../media/image194.jpeg"/><Relationship Id="rId17" Type="http://schemas.openxmlformats.org/officeDocument/2006/relationships/image" Target="../media/image199.jpeg"/><Relationship Id="rId2" Type="http://schemas.openxmlformats.org/officeDocument/2006/relationships/notesSlide" Target="../notesSlides/notesSlide24.xml"/><Relationship Id="rId16" Type="http://schemas.openxmlformats.org/officeDocument/2006/relationships/image" Target="../media/image198.jpeg"/><Relationship Id="rId20" Type="http://schemas.openxmlformats.org/officeDocument/2006/relationships/image" Target="../media/image202.jpeg"/><Relationship Id="rId1" Type="http://schemas.openxmlformats.org/officeDocument/2006/relationships/slideLayout" Target="../slideLayouts/slideLayout2.xml"/><Relationship Id="rId6" Type="http://schemas.openxmlformats.org/officeDocument/2006/relationships/image" Target="../media/image188.jpg"/><Relationship Id="rId11" Type="http://schemas.openxmlformats.org/officeDocument/2006/relationships/image" Target="../media/image193.jpg"/><Relationship Id="rId5" Type="http://schemas.openxmlformats.org/officeDocument/2006/relationships/image" Target="../media/image187.png"/><Relationship Id="rId15" Type="http://schemas.openxmlformats.org/officeDocument/2006/relationships/image" Target="../media/image197.jpeg"/><Relationship Id="rId10" Type="http://schemas.openxmlformats.org/officeDocument/2006/relationships/image" Target="../media/image192.png"/><Relationship Id="rId19" Type="http://schemas.openxmlformats.org/officeDocument/2006/relationships/image" Target="../media/image201.jpeg"/><Relationship Id="rId4" Type="http://schemas.openxmlformats.org/officeDocument/2006/relationships/image" Target="../media/image186.png"/><Relationship Id="rId9" Type="http://schemas.openxmlformats.org/officeDocument/2006/relationships/image" Target="../media/image191.png"/><Relationship Id="rId14" Type="http://schemas.openxmlformats.org/officeDocument/2006/relationships/image" Target="../media/image196.jpeg"/></Relationships>
</file>

<file path=ppt/slides/_rels/slide54.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214.png"/><Relationship Id="rId18" Type="http://schemas.openxmlformats.org/officeDocument/2006/relationships/image" Target="../media/image219.png"/><Relationship Id="rId3" Type="http://schemas.openxmlformats.org/officeDocument/2006/relationships/image" Target="../media/image204.png"/><Relationship Id="rId21" Type="http://schemas.openxmlformats.org/officeDocument/2006/relationships/image" Target="../media/image222.png"/><Relationship Id="rId7" Type="http://schemas.openxmlformats.org/officeDocument/2006/relationships/image" Target="../media/image208.png"/><Relationship Id="rId12" Type="http://schemas.openxmlformats.org/officeDocument/2006/relationships/image" Target="../media/image213.png"/><Relationship Id="rId17" Type="http://schemas.openxmlformats.org/officeDocument/2006/relationships/image" Target="../media/image218.jpg"/><Relationship Id="rId2" Type="http://schemas.openxmlformats.org/officeDocument/2006/relationships/notesSlide" Target="../notesSlides/notesSlide25.xml"/><Relationship Id="rId16" Type="http://schemas.openxmlformats.org/officeDocument/2006/relationships/image" Target="../media/image217.png"/><Relationship Id="rId20" Type="http://schemas.openxmlformats.org/officeDocument/2006/relationships/image" Target="../media/image221.png"/><Relationship Id="rId1" Type="http://schemas.openxmlformats.org/officeDocument/2006/relationships/slideLayout" Target="../slideLayouts/slideLayout2.xml"/><Relationship Id="rId6" Type="http://schemas.openxmlformats.org/officeDocument/2006/relationships/image" Target="../media/image207.png"/><Relationship Id="rId11" Type="http://schemas.openxmlformats.org/officeDocument/2006/relationships/image" Target="../media/image212.png"/><Relationship Id="rId5" Type="http://schemas.openxmlformats.org/officeDocument/2006/relationships/image" Target="../media/image206.png"/><Relationship Id="rId15" Type="http://schemas.openxmlformats.org/officeDocument/2006/relationships/image" Target="../media/image216.png"/><Relationship Id="rId10" Type="http://schemas.openxmlformats.org/officeDocument/2006/relationships/image" Target="../media/image211.png"/><Relationship Id="rId19" Type="http://schemas.openxmlformats.org/officeDocument/2006/relationships/image" Target="../media/image220.png"/><Relationship Id="rId4" Type="http://schemas.openxmlformats.org/officeDocument/2006/relationships/image" Target="../media/image205.png"/><Relationship Id="rId9" Type="http://schemas.openxmlformats.org/officeDocument/2006/relationships/image" Target="../media/image210.png"/><Relationship Id="rId14" Type="http://schemas.openxmlformats.org/officeDocument/2006/relationships/image" Target="../media/image215.png"/></Relationships>
</file>

<file path=ppt/slides/_rels/slide55.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224.png"/><Relationship Id="rId7" Type="http://schemas.openxmlformats.org/officeDocument/2006/relationships/image" Target="../media/image228.pn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227.png"/><Relationship Id="rId5" Type="http://schemas.openxmlformats.org/officeDocument/2006/relationships/image" Target="../media/image226.png"/><Relationship Id="rId10" Type="http://schemas.openxmlformats.org/officeDocument/2006/relationships/image" Target="../media/image231.png"/><Relationship Id="rId4" Type="http://schemas.openxmlformats.org/officeDocument/2006/relationships/image" Target="../media/image225.png"/><Relationship Id="rId9" Type="http://schemas.openxmlformats.org/officeDocument/2006/relationships/image" Target="../media/image230.png"/></Relationships>
</file>

<file path=ppt/slides/_rels/slide56.xml.rels><?xml version="1.0" encoding="UTF-8" standalone="yes"?>
<Relationships xmlns="http://schemas.openxmlformats.org/package/2006/relationships"><Relationship Id="rId3" Type="http://schemas.openxmlformats.org/officeDocument/2006/relationships/image" Target="../media/image233.png"/><Relationship Id="rId7" Type="http://schemas.openxmlformats.org/officeDocument/2006/relationships/image" Target="../media/image237.png"/><Relationship Id="rId2"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57.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39.jpeg"/><Relationship Id="rId7" Type="http://schemas.openxmlformats.org/officeDocument/2006/relationships/image" Target="../media/image243.png"/><Relationship Id="rId2" Type="http://schemas.openxmlformats.org/officeDocument/2006/relationships/image" Target="../media/image238.PNG"/><Relationship Id="rId1" Type="http://schemas.openxmlformats.org/officeDocument/2006/relationships/slideLayout" Target="../slideLayouts/slideLayout2.xml"/><Relationship Id="rId6" Type="http://schemas.openxmlformats.org/officeDocument/2006/relationships/image" Target="../media/image242.jpg"/><Relationship Id="rId5" Type="http://schemas.openxmlformats.org/officeDocument/2006/relationships/image" Target="../media/image241.png"/><Relationship Id="rId4" Type="http://schemas.openxmlformats.org/officeDocument/2006/relationships/image" Target="../media/image240.jpeg"/></Relationships>
</file>

<file path=ppt/slides/_rels/slide58.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26.xml"/><Relationship Id="rId1" Type="http://schemas.openxmlformats.org/officeDocument/2006/relationships/slideLayout" Target="../slideLayouts/slideLayout48.xml"/><Relationship Id="rId4" Type="http://schemas.openxmlformats.org/officeDocument/2006/relationships/image" Target="../media/image246.jpeg"/></Relationships>
</file>

<file path=ppt/slides/_rels/slide59.xml.rels><?xml version="1.0" encoding="UTF-8" standalone="yes"?>
<Relationships xmlns="http://schemas.openxmlformats.org/package/2006/relationships"><Relationship Id="rId3" Type="http://schemas.openxmlformats.org/officeDocument/2006/relationships/image" Target="../media/image247.jpeg"/><Relationship Id="rId7" Type="http://schemas.openxmlformats.org/officeDocument/2006/relationships/image" Target="../media/image25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49.jpeg"/><Relationship Id="rId4" Type="http://schemas.openxmlformats.org/officeDocument/2006/relationships/image" Target="../media/image248.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32.xml"/></Relationships>
</file>

<file path=ppt/slides/_rels/slide60.xml.rels><?xml version="1.0" encoding="UTF-8" standalone="yes"?>
<Relationships xmlns="http://schemas.openxmlformats.org/package/2006/relationships"><Relationship Id="rId3" Type="http://schemas.openxmlformats.org/officeDocument/2006/relationships/image" Target="../media/image252.jpg"/><Relationship Id="rId7" Type="http://schemas.openxmlformats.org/officeDocument/2006/relationships/image" Target="../media/image25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55.jpeg"/><Relationship Id="rId5" Type="http://schemas.openxmlformats.org/officeDocument/2006/relationships/image" Target="../media/image254.jpg"/><Relationship Id="rId4" Type="http://schemas.openxmlformats.org/officeDocument/2006/relationships/image" Target="../media/image253.jpg"/></Relationships>
</file>

<file path=ppt/slides/_rels/slide61.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3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veryday shopping"/>
          <p:cNvPicPr>
            <a:picLocks noChangeAspect="1" noChangeArrowheads="1"/>
          </p:cNvPicPr>
          <p:nvPr/>
        </p:nvPicPr>
        <p:blipFill rotWithShape="1">
          <a:blip r:embed="rId3">
            <a:extLst>
              <a:ext uri="{28A0092B-C50C-407E-A947-70E740481C1C}">
                <a14:useLocalDpi xmlns:a14="http://schemas.microsoft.com/office/drawing/2010/main" val="0"/>
              </a:ext>
            </a:extLst>
          </a:blip>
          <a:srcRect r="17440"/>
          <a:stretch/>
        </p:blipFill>
        <p:spPr bwMode="auto">
          <a:xfrm>
            <a:off x="0" y="0"/>
            <a:ext cx="122047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200" y="1292175"/>
            <a:ext cx="4490936" cy="444761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E346F4FB-CD06-4576-9150-54F39BAA8246}"/>
              </a:ext>
            </a:extLst>
          </p:cNvPr>
          <p:cNvSpPr txBox="1"/>
          <p:nvPr/>
        </p:nvSpPr>
        <p:spPr>
          <a:xfrm>
            <a:off x="330200" y="230589"/>
            <a:ext cx="11062478" cy="830997"/>
          </a:xfrm>
          <a:prstGeom prst="rect">
            <a:avLst/>
          </a:prstGeom>
          <a:noFill/>
        </p:spPr>
        <p:txBody>
          <a:bodyPr wrap="square" rtlCol="0">
            <a:spAutoFit/>
          </a:bodyPr>
          <a:lstStyle/>
          <a:p>
            <a:r>
              <a:rPr lang="en-US" sz="4800" b="1" dirty="0">
                <a:solidFill>
                  <a:srgbClr val="C00000"/>
                </a:solidFill>
                <a:latin typeface="Lato Black" panose="020F0A02020204030203" pitchFamily="34" charset="0"/>
              </a:rPr>
              <a:t>Building your Shopping Annuity</a:t>
            </a:r>
            <a:r>
              <a:rPr lang="en-US" sz="4800" b="1" dirty="0">
                <a:solidFill>
                  <a:srgbClr val="C00000"/>
                </a:solidFill>
                <a:latin typeface="Corbel" panose="020B0503020204020204" pitchFamily="34" charset="0"/>
              </a:rPr>
              <a:t>®</a:t>
            </a:r>
            <a:r>
              <a:rPr lang="en-US" sz="4800" b="1" dirty="0">
                <a:solidFill>
                  <a:srgbClr val="C00000"/>
                </a:solidFill>
                <a:latin typeface="Lato Black" panose="020F0A02020204030203" pitchFamily="34" charset="0"/>
              </a:rPr>
              <a:t>!</a:t>
            </a:r>
          </a:p>
        </p:txBody>
      </p:sp>
    </p:spTree>
    <p:extLst>
      <p:ext uri="{BB962C8B-B14F-4D97-AF65-F5344CB8AC3E}">
        <p14:creationId xmlns:p14="http://schemas.microsoft.com/office/powerpoint/2010/main" val="904482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35050" y="1400868"/>
            <a:ext cx="5600700" cy="923330"/>
          </a:xfrm>
          <a:prstGeom prst="rect">
            <a:avLst/>
          </a:prstGeom>
          <a:noFill/>
        </p:spPr>
        <p:txBody>
          <a:bodyPr wrap="square" rtlCol="0">
            <a:spAutoFit/>
          </a:bodyPr>
          <a:lstStyle/>
          <a:p>
            <a:r>
              <a:rPr lang="en-US" sz="5400" b="1" dirty="0">
                <a:solidFill>
                  <a:schemeClr val="accent4">
                    <a:lumMod val="40000"/>
                    <a:lumOff val="60000"/>
                  </a:schemeClr>
                </a:solidFill>
                <a:latin typeface="Lato Black" panose="020F0A02020204030203" pitchFamily="34" charset="0"/>
              </a:rPr>
              <a:t>Coffee or Tea?</a:t>
            </a:r>
          </a:p>
        </p:txBody>
      </p:sp>
    </p:spTree>
    <p:extLst>
      <p:ext uri="{BB962C8B-B14F-4D97-AF65-F5344CB8AC3E}">
        <p14:creationId xmlns:p14="http://schemas.microsoft.com/office/powerpoint/2010/main" val="198152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14792" b="937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743036" y="699701"/>
            <a:ext cx="3971166" cy="253630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778375" y="88961"/>
            <a:ext cx="46729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40000"/>
                    <a:lumOff val="60000"/>
                  </a:srgbClr>
                </a:solidFill>
                <a:effectLst/>
                <a:uLnTx/>
                <a:uFillTx/>
                <a:latin typeface="Lato Black" panose="020F0A02020204030203" pitchFamily="34" charset="0"/>
                <a:ea typeface="+mn-ea"/>
                <a:cs typeface="+mn-cs"/>
              </a:rPr>
              <a:t>INTRODUCING</a:t>
            </a:r>
          </a:p>
        </p:txBody>
      </p:sp>
      <p:sp>
        <p:nvSpPr>
          <p:cNvPr id="7" name="TextBox 6"/>
          <p:cNvSpPr txBox="1"/>
          <p:nvPr/>
        </p:nvSpPr>
        <p:spPr>
          <a:xfrm>
            <a:off x="4646311" y="699701"/>
            <a:ext cx="40735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lumMod val="40000"/>
                    <a:lumOff val="60000"/>
                  </a:srgbClr>
                </a:solidFill>
                <a:effectLst/>
                <a:uLnTx/>
                <a:uFillTx/>
                <a:latin typeface="Railway"/>
                <a:ea typeface="+mn-ea"/>
                <a:cs typeface="+mn-cs"/>
              </a:rPr>
              <a:t>THE REVOLUTIONARY NEW COFFEE PRODUCT!</a:t>
            </a:r>
          </a:p>
        </p:txBody>
      </p:sp>
      <p:grpSp>
        <p:nvGrpSpPr>
          <p:cNvPr id="2" name="Group 1">
            <a:extLst>
              <a:ext uri="{FF2B5EF4-FFF2-40B4-BE49-F238E27FC236}">
                <a16:creationId xmlns:a16="http://schemas.microsoft.com/office/drawing/2014/main" id="{5865C026-A68F-4633-B140-DDC2BD3540D4}"/>
              </a:ext>
            </a:extLst>
          </p:cNvPr>
          <p:cNvGrpSpPr/>
          <p:nvPr/>
        </p:nvGrpSpPr>
        <p:grpSpPr>
          <a:xfrm>
            <a:off x="-1107116" y="-574660"/>
            <a:ext cx="7695485" cy="8007320"/>
            <a:chOff x="-1397987" y="-529935"/>
            <a:chExt cx="7695485" cy="800732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7987" y="-529935"/>
              <a:ext cx="7695485" cy="800732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3DC2E76-EEE9-4923-A840-D1728D1ED4E9}"/>
                </a:ext>
              </a:extLst>
            </p:cNvPr>
            <p:cNvPicPr>
              <a:picLocks noChangeAspect="1"/>
            </p:cNvPicPr>
            <p:nvPr/>
          </p:nvPicPr>
          <p:blipFill>
            <a:blip r:embed="rId6"/>
            <a:stretch>
              <a:fillRect/>
            </a:stretch>
          </p:blipFill>
          <p:spPr>
            <a:xfrm>
              <a:off x="297342" y="535502"/>
              <a:ext cx="3337822" cy="5876446"/>
            </a:xfrm>
            <a:prstGeom prst="rect">
              <a:avLst/>
            </a:prstGeom>
          </p:spPr>
        </p:pic>
      </p:grpSp>
    </p:spTree>
    <p:extLst>
      <p:ext uri="{BB962C8B-B14F-4D97-AF65-F5344CB8AC3E}">
        <p14:creationId xmlns:p14="http://schemas.microsoft.com/office/powerpoint/2010/main" val="355860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040452F-3B4D-4677-9EBD-8732880A4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876839" y="1003093"/>
            <a:ext cx="3966523" cy="4851813"/>
            <a:chOff x="2614447" y="2370115"/>
            <a:chExt cx="8126326" cy="2116756"/>
          </a:xfrm>
        </p:grpSpPr>
        <p:sp>
          <p:nvSpPr>
            <p:cNvPr id="4" name="Half Frame 3"/>
            <p:cNvSpPr/>
            <p:nvPr/>
          </p:nvSpPr>
          <p:spPr>
            <a:xfrm flipH="1">
              <a:off x="9938767" y="2581543"/>
              <a:ext cx="688239" cy="634610"/>
            </a:xfrm>
            <a:prstGeom prst="halfFrame">
              <a:avLst>
                <a:gd name="adj1" fmla="val 12280"/>
                <a:gd name="adj2" fmla="val 1228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alf Frame 5"/>
            <p:cNvSpPr/>
            <p:nvPr/>
          </p:nvSpPr>
          <p:spPr>
            <a:xfrm flipV="1">
              <a:off x="2614447" y="3852261"/>
              <a:ext cx="688239" cy="634610"/>
            </a:xfrm>
            <a:prstGeom prst="halfFrame">
              <a:avLst>
                <a:gd name="adj1" fmla="val 12280"/>
                <a:gd name="adj2" fmla="val 1228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958566" y="3104763"/>
              <a:ext cx="7782207" cy="9802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dirty="0">
                  <a:ln>
                    <a:noFill/>
                  </a:ln>
                  <a:solidFill>
                    <a:prstClr val="black"/>
                  </a:solidFill>
                  <a:effectLst/>
                  <a:uLnTx/>
                  <a:uFillTx/>
                  <a:latin typeface="Calibri" panose="020F0502020204030204"/>
                  <a:ea typeface="+mn-ea"/>
                  <a:cs typeface="Lato" panose="020F0502020204030203" pitchFamily="34" charset="0"/>
                </a:rPr>
                <a:t>Products mentioned are not intended to diagnose, treat, cure, or prevent any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300" normalizeH="0" baseline="0" noProof="0" dirty="0">
                <a:ln>
                  <a:noFill/>
                </a:ln>
                <a:solidFill>
                  <a:prstClr val="black"/>
                </a:solidFill>
                <a:effectLst/>
                <a:uLnTx/>
                <a:uFillTx/>
                <a:latin typeface="Lato" panose="020F0502020204030203" pitchFamily="34" charset="0"/>
                <a:ea typeface="+mn-ea"/>
                <a:cs typeface="Lato" panose="020F0502020204030203" pitchFamily="34" charset="0"/>
              </a:endParaRPr>
            </a:p>
          </p:txBody>
        </p:sp>
        <p:sp>
          <p:nvSpPr>
            <p:cNvPr id="8" name="TextBox 7"/>
            <p:cNvSpPr txBox="1"/>
            <p:nvPr/>
          </p:nvSpPr>
          <p:spPr>
            <a:xfrm>
              <a:off x="2786742" y="2370115"/>
              <a:ext cx="77822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prstClr val="black"/>
                  </a:solidFill>
                  <a:effectLst/>
                  <a:uLnTx/>
                  <a:uFillTx/>
                  <a:latin typeface="Calibri Light" panose="020F0302020204030204"/>
                  <a:ea typeface="+mn-ea"/>
                  <a:cs typeface="Lato" panose="020F0502020204030203" pitchFamily="34" charset="0"/>
                </a:rPr>
                <a:t>DISCLAIMER</a:t>
              </a:r>
            </a:p>
          </p:txBody>
        </p:sp>
      </p:grpSp>
    </p:spTree>
    <p:extLst>
      <p:ext uri="{BB962C8B-B14F-4D97-AF65-F5344CB8AC3E}">
        <p14:creationId xmlns:p14="http://schemas.microsoft.com/office/powerpoint/2010/main" val="58968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CC489A-99B1-4C1B-B97C-2C46BA572E96}"/>
              </a:ext>
            </a:extLst>
          </p:cNvPr>
          <p:cNvSpPr>
            <a:spLocks noGrp="1"/>
          </p:cNvSpPr>
          <p:nvPr>
            <p:ph type="title"/>
          </p:nvPr>
        </p:nvSpPr>
        <p:spPr>
          <a:xfrm>
            <a:off x="336884" y="914400"/>
            <a:ext cx="4332306" cy="2887579"/>
          </a:xfrm>
        </p:spPr>
        <p:txBody>
          <a:bodyPr vert="horz" lIns="91440" tIns="45720" rIns="91440" bIns="45720" rtlCol="0" anchor="b">
            <a:normAutofit/>
          </a:bodyPr>
          <a:lstStyle/>
          <a:p>
            <a:pPr algn="ctr"/>
            <a:r>
              <a:rPr lang="en-US" sz="4800" b="1" kern="1200" dirty="0">
                <a:solidFill>
                  <a:srgbClr val="FFFFFF"/>
                </a:solidFill>
                <a:effectLst>
                  <a:outerShdw blurRad="38100" dist="38100" dir="2700000" algn="tl">
                    <a:srgbClr val="000000">
                      <a:alpha val="43137"/>
                    </a:srgbClr>
                  </a:outerShdw>
                </a:effectLst>
                <a:latin typeface="+mj-lt"/>
                <a:ea typeface="+mj-ea"/>
                <a:cs typeface="+mj-cs"/>
              </a:rPr>
              <a:t>Heart Health</a:t>
            </a:r>
            <a:r>
              <a:rPr lang="en-US" sz="4800" b="1" kern="1200" dirty="0">
                <a:solidFill>
                  <a:srgbClr val="FFFFFF"/>
                </a:solidFill>
                <a:effectLst>
                  <a:outerShdw blurRad="38100" dist="38100" dir="2700000" algn="tl">
                    <a:srgbClr val="000000">
                      <a:alpha val="43137"/>
                    </a:srgbClr>
                  </a:outerShdw>
                </a:effectLst>
                <a:latin typeface="Calibri" panose="020F0502020204030204" pitchFamily="34" charset="0"/>
              </a:rPr>
              <a:t>™</a:t>
            </a:r>
            <a:r>
              <a:rPr lang="en-US" sz="4800" b="1" kern="1200" dirty="0">
                <a:solidFill>
                  <a:srgbClr val="FFFFFF"/>
                </a:solidFill>
                <a:effectLst>
                  <a:outerShdw blurRad="38100" dist="38100" dir="2700000" algn="tl">
                    <a:srgbClr val="000000">
                      <a:alpha val="43137"/>
                    </a:srgbClr>
                  </a:outerShdw>
                </a:effectLst>
                <a:latin typeface="+mj-lt"/>
                <a:ea typeface="+mj-ea"/>
                <a:cs typeface="+mj-cs"/>
              </a:rPr>
              <a:t> Advanced </a:t>
            </a:r>
            <a:r>
              <a:rPr lang="en-US" sz="4800" b="1" kern="1200" dirty="0" err="1">
                <a:solidFill>
                  <a:srgbClr val="FFFFFF"/>
                </a:solidFill>
                <a:effectLst>
                  <a:outerShdw blurRad="38100" dist="38100" dir="2700000" algn="tl">
                    <a:srgbClr val="000000">
                      <a:alpha val="43137"/>
                    </a:srgbClr>
                  </a:outerShdw>
                </a:effectLst>
                <a:latin typeface="+mj-lt"/>
                <a:ea typeface="+mj-ea"/>
                <a:cs typeface="+mj-cs"/>
              </a:rPr>
              <a:t>LipiTrim</a:t>
            </a:r>
            <a:r>
              <a:rPr lang="en-US" sz="4800" b="1" dirty="0">
                <a:solidFill>
                  <a:schemeClr val="bg1"/>
                </a:solidFill>
                <a:effectLst>
                  <a:outerShdw blurRad="38100" dist="38100" dir="2700000" algn="tl">
                    <a:srgbClr val="000000">
                      <a:alpha val="43137"/>
                    </a:srgbClr>
                  </a:outerShdw>
                </a:effectLst>
              </a:rPr>
              <a:t>™</a:t>
            </a:r>
            <a:endParaRPr lang="en-US" sz="4800" b="1" kern="1200" dirty="0">
              <a:solidFill>
                <a:schemeClr val="bg1"/>
              </a:solidFill>
              <a:effectLst>
                <a:outerShdw blurRad="38100" dist="38100" dir="2700000" algn="tl">
                  <a:srgbClr val="000000">
                    <a:alpha val="43137"/>
                  </a:srgbClr>
                </a:outerShdw>
              </a:effectLst>
            </a:endParaRP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0A8E39C-10E9-41C3-B91A-3FD51CD6E16B}"/>
              </a:ext>
            </a:extLst>
          </p:cNvPr>
          <p:cNvSpPr txBox="1"/>
          <p:nvPr/>
        </p:nvSpPr>
        <p:spPr>
          <a:xfrm>
            <a:off x="336884" y="5300400"/>
            <a:ext cx="43323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Lato Heavy" panose="020F0902020204030203" pitchFamily="34" charset="0"/>
              </a:rPr>
              <a:t>Code:SG13848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Lato Heavy" panose="020F0902020204030203" pitchFamily="34" charset="0"/>
              </a:rPr>
              <a:t>Pricing: UC: S$52.25  SR:S$73.25 BV: 27</a:t>
            </a:r>
          </a:p>
        </p:txBody>
      </p:sp>
      <p:pic>
        <p:nvPicPr>
          <p:cNvPr id="17" name="Picture 16">
            <a:extLst>
              <a:ext uri="{FF2B5EF4-FFF2-40B4-BE49-F238E27FC236}">
                <a16:creationId xmlns:a16="http://schemas.microsoft.com/office/drawing/2014/main" id="{85F0C217-4E6B-4513-86B4-C6383834AAAA}"/>
              </a:ext>
            </a:extLst>
          </p:cNvPr>
          <p:cNvPicPr>
            <a:picLocks noChangeAspect="1"/>
          </p:cNvPicPr>
          <p:nvPr/>
        </p:nvPicPr>
        <p:blipFill rotWithShape="1">
          <a:blip r:embed="rId2">
            <a:extLst>
              <a:ext uri="{28A0092B-C50C-407E-A947-70E740481C1C}">
                <a14:useLocalDpi xmlns:a14="http://schemas.microsoft.com/office/drawing/2010/main" val="0"/>
              </a:ext>
            </a:extLst>
          </a:blip>
          <a:srcRect l="27712" t="4850" r="26512" b="12327"/>
          <a:stretch/>
        </p:blipFill>
        <p:spPr>
          <a:xfrm>
            <a:off x="6793289" y="248726"/>
            <a:ext cx="3217333" cy="5821242"/>
          </a:xfrm>
          <a:prstGeom prst="rect">
            <a:avLst/>
          </a:prstGeom>
        </p:spPr>
      </p:pic>
    </p:spTree>
    <p:extLst>
      <p:ext uri="{BB962C8B-B14F-4D97-AF65-F5344CB8AC3E}">
        <p14:creationId xmlns:p14="http://schemas.microsoft.com/office/powerpoint/2010/main" val="1205692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23000">
              <a:schemeClr val="bg1"/>
            </a:gs>
            <a:gs pos="68000">
              <a:schemeClr val="bg1"/>
            </a:gs>
            <a:gs pos="97000">
              <a:schemeClr val="accent6">
                <a:lumMod val="70000"/>
              </a:schemeClr>
            </a:gs>
          </a:gsLst>
          <a:lin ang="5400000" scaled="1"/>
          <a:tileRect/>
        </a:gra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100B837-3C5F-4CA7-8FE3-8ABBCE28148C}"/>
              </a:ext>
            </a:extLst>
          </p:cNvPr>
          <p:cNvSpPr/>
          <p:nvPr/>
        </p:nvSpPr>
        <p:spPr>
          <a:xfrm>
            <a:off x="783771" y="5863961"/>
            <a:ext cx="4702629" cy="9940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CC489A-99B1-4C1B-B97C-2C46BA572E96}"/>
              </a:ext>
            </a:extLst>
          </p:cNvPr>
          <p:cNvSpPr>
            <a:spLocks noGrp="1"/>
          </p:cNvSpPr>
          <p:nvPr>
            <p:ph type="title"/>
          </p:nvPr>
        </p:nvSpPr>
        <p:spPr>
          <a:xfrm>
            <a:off x="311653" y="310423"/>
            <a:ext cx="4994126" cy="1100689"/>
          </a:xfrm>
        </p:spPr>
        <p:txBody>
          <a:bodyPr vert="horz" lIns="91440" tIns="45720" rIns="91440" bIns="45720" rtlCol="0" anchor="b">
            <a:normAutofit fontScale="90000"/>
          </a:bodyPr>
          <a:lstStyle/>
          <a:p>
            <a:pPr algn="ctr"/>
            <a:r>
              <a:rPr lang="en-US" sz="4800" b="1" kern="1200" dirty="0">
                <a:effectLst>
                  <a:outerShdw blurRad="38100" dist="38100" dir="2700000" algn="tl">
                    <a:srgbClr val="000000">
                      <a:alpha val="43137"/>
                    </a:srgbClr>
                  </a:outerShdw>
                </a:effectLst>
                <a:latin typeface="+mj-lt"/>
                <a:ea typeface="+mj-ea"/>
                <a:cs typeface="+mj-cs"/>
              </a:rPr>
              <a:t>Heart Health</a:t>
            </a:r>
            <a:r>
              <a:rPr lang="en-US" sz="4800" b="1" kern="1200" dirty="0">
                <a:effectLst>
                  <a:outerShdw blurRad="38100" dist="38100" dir="2700000" algn="tl">
                    <a:srgbClr val="000000">
                      <a:alpha val="43137"/>
                    </a:srgbClr>
                  </a:outerShdw>
                </a:effectLst>
                <a:latin typeface="Calibri" panose="020F0502020204030204" pitchFamily="34" charset="0"/>
              </a:rPr>
              <a:t>™</a:t>
            </a:r>
            <a:r>
              <a:rPr lang="en-US" sz="4800" b="1" kern="1200" dirty="0">
                <a:effectLst>
                  <a:outerShdw blurRad="38100" dist="38100" dir="2700000" algn="tl">
                    <a:srgbClr val="000000">
                      <a:alpha val="43137"/>
                    </a:srgbClr>
                  </a:outerShdw>
                </a:effectLst>
                <a:latin typeface="+mj-lt"/>
                <a:ea typeface="+mj-ea"/>
                <a:cs typeface="+mj-cs"/>
              </a:rPr>
              <a:t> Advanced </a:t>
            </a:r>
            <a:r>
              <a:rPr lang="en-US" sz="4800" b="1" kern="1200" dirty="0" err="1">
                <a:effectLst>
                  <a:outerShdw blurRad="38100" dist="38100" dir="2700000" algn="tl">
                    <a:srgbClr val="000000">
                      <a:alpha val="43137"/>
                    </a:srgbClr>
                  </a:outerShdw>
                </a:effectLst>
                <a:latin typeface="+mj-lt"/>
                <a:ea typeface="+mj-ea"/>
                <a:cs typeface="+mj-cs"/>
              </a:rPr>
              <a:t>LipiTrim</a:t>
            </a:r>
            <a:r>
              <a:rPr lang="en-US" sz="4800" b="1" kern="1200" dirty="0">
                <a:effectLst>
                  <a:outerShdw blurRad="38100" dist="38100" dir="2700000" algn="tl">
                    <a:srgbClr val="000000">
                      <a:alpha val="43137"/>
                    </a:srgbClr>
                  </a:outerShdw>
                </a:effectLst>
                <a:latin typeface="+mj-lt"/>
                <a:ea typeface="+mj-ea"/>
                <a:cs typeface="+mj-cs"/>
              </a:rPr>
              <a:t>™ </a:t>
            </a:r>
          </a:p>
        </p:txBody>
      </p:sp>
      <p:pic>
        <p:nvPicPr>
          <p:cNvPr id="10" name="Picture 9">
            <a:extLst>
              <a:ext uri="{FF2B5EF4-FFF2-40B4-BE49-F238E27FC236}">
                <a16:creationId xmlns:a16="http://schemas.microsoft.com/office/drawing/2014/main" id="{51FA6C62-4030-4618-B616-903E1772ACC9}"/>
              </a:ext>
            </a:extLst>
          </p:cNvPr>
          <p:cNvPicPr>
            <a:picLocks noChangeAspect="1"/>
          </p:cNvPicPr>
          <p:nvPr/>
        </p:nvPicPr>
        <p:blipFill rotWithShape="1">
          <a:blip r:embed="rId2">
            <a:extLst>
              <a:ext uri="{28A0092B-C50C-407E-A947-70E740481C1C}">
                <a14:useLocalDpi xmlns:a14="http://schemas.microsoft.com/office/drawing/2010/main" val="0"/>
              </a:ext>
            </a:extLst>
          </a:blip>
          <a:srcRect l="27712" t="4850" r="26512" b="12327"/>
          <a:stretch/>
        </p:blipFill>
        <p:spPr>
          <a:xfrm>
            <a:off x="1643741" y="1536141"/>
            <a:ext cx="2689938" cy="4867006"/>
          </a:xfrm>
          <a:prstGeom prst="rect">
            <a:avLst/>
          </a:prstGeom>
        </p:spPr>
      </p:pic>
      <p:sp>
        <p:nvSpPr>
          <p:cNvPr id="3" name="Rectangle 2">
            <a:extLst>
              <a:ext uri="{FF2B5EF4-FFF2-40B4-BE49-F238E27FC236}">
                <a16:creationId xmlns:a16="http://schemas.microsoft.com/office/drawing/2014/main" id="{AE0AC382-B76B-4C01-A051-6F4A0A793BDE}"/>
              </a:ext>
            </a:extLst>
          </p:cNvPr>
          <p:cNvSpPr/>
          <p:nvPr/>
        </p:nvSpPr>
        <p:spPr>
          <a:xfrm>
            <a:off x="5486400" y="586170"/>
            <a:ext cx="6705600" cy="5816977"/>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SimSun" panose="02010600030101010101" pitchFamily="2" charset="-122"/>
                <a:cs typeface="Times New Roman" panose="02020603050405020304" pitchFamily="18" charset="0"/>
              </a:rPr>
              <a:t>Promotes healthy cholesterol production</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SimSun" panose="02010600030101010101" pitchFamily="2" charset="-122"/>
                <a:cs typeface="Times New Roman" panose="02020603050405020304" pitchFamily="18" charset="0"/>
              </a:rPr>
              <a:t>Helps support healthy levels of total cholesterol, LDL cholesterol and triglyceride levels</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SimSun" panose="02010600030101010101" pitchFamily="2" charset="-122"/>
                <a:cs typeface="Times New Roman" panose="02020603050405020304" pitchFamily="18" charset="0"/>
              </a:rPr>
              <a:t>Helps support healthy cardiovascular function</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SimSun" panose="02010600030101010101" pitchFamily="2" charset="-122"/>
                <a:cs typeface="Times New Roman" panose="02020603050405020304" pitchFamily="18" charset="0"/>
              </a:rPr>
              <a:t>Supports healthy blood vessels</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SimSun" panose="02010600030101010101" pitchFamily="2" charset="-122"/>
                <a:cs typeface="Times New Roman" panose="02020603050405020304" pitchFamily="18" charset="0"/>
              </a:rPr>
              <a:t>Provides antioxidant support for the heart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623037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44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723FE0-61BB-4AC8-B3E3-E24BC0544F91}"/>
              </a:ext>
            </a:extLst>
          </p:cNvPr>
          <p:cNvSpPr>
            <a:spLocks noGrp="1"/>
          </p:cNvSpPr>
          <p:nvPr>
            <p:ph type="title"/>
          </p:nvPr>
        </p:nvSpPr>
        <p:spPr>
          <a:xfrm>
            <a:off x="321732" y="4571999"/>
            <a:ext cx="7064121" cy="1964265"/>
          </a:xfrm>
        </p:spPr>
        <p:txBody>
          <a:bodyPr>
            <a:normAutofit/>
          </a:bodyPr>
          <a:lstStyle/>
          <a:p>
            <a:r>
              <a:rPr lang="en-US" dirty="0">
                <a:solidFill>
                  <a:srgbClr val="FFFFFF"/>
                </a:solidFill>
              </a:rPr>
              <a:t>What Happens When LDL(Bad Cholesterol) Is High? </a:t>
            </a:r>
            <a:endParaRPr lang="en-GB" dirty="0">
              <a:solidFill>
                <a:srgbClr val="FFFFFF"/>
              </a:solidFill>
            </a:endParaRPr>
          </a:p>
        </p:txBody>
      </p:sp>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F7E54E7-77D5-4CC3-BEB5-232759255E8B}"/>
              </a:ext>
            </a:extLst>
          </p:cNvPr>
          <p:cNvSpPr>
            <a:spLocks noGrp="1"/>
          </p:cNvSpPr>
          <p:nvPr>
            <p:ph idx="1"/>
          </p:nvPr>
        </p:nvSpPr>
        <p:spPr>
          <a:xfrm>
            <a:off x="7534655" y="373385"/>
            <a:ext cx="4329799" cy="5570215"/>
          </a:xfrm>
        </p:spPr>
        <p:txBody>
          <a:bodyPr anchor="ctr">
            <a:noAutofit/>
          </a:bodyPr>
          <a:lstStyle/>
          <a:p>
            <a:r>
              <a:rPr lang="en-US" sz="2000" dirty="0">
                <a:solidFill>
                  <a:srgbClr val="FFFFFF"/>
                </a:solidFill>
              </a:rPr>
              <a:t>Too much of LDL increases the risk that cholesterol will slowly build up in the inner walls of the arteries.</a:t>
            </a:r>
          </a:p>
          <a:p>
            <a:endParaRPr lang="en-US" sz="2000" dirty="0">
              <a:solidFill>
                <a:srgbClr val="FFFFFF"/>
              </a:solidFill>
            </a:endParaRPr>
          </a:p>
          <a:p>
            <a:r>
              <a:rPr lang="en-US" sz="2000" dirty="0">
                <a:solidFill>
                  <a:srgbClr val="FFFFFF"/>
                </a:solidFill>
              </a:rPr>
              <a:t>Cholesterol can join with other substances to form a thick, hard deposit on the inside of the arteries. </a:t>
            </a:r>
          </a:p>
          <a:p>
            <a:endParaRPr lang="en-US" sz="2000" dirty="0">
              <a:solidFill>
                <a:srgbClr val="FFFFFF"/>
              </a:solidFill>
            </a:endParaRPr>
          </a:p>
          <a:p>
            <a:r>
              <a:rPr lang="en-US" sz="2000" dirty="0">
                <a:solidFill>
                  <a:srgbClr val="FFFFFF"/>
                </a:solidFill>
              </a:rPr>
              <a:t>This can narrow the arteries and make them less flexible – a condition known as atherosclerosis. </a:t>
            </a:r>
          </a:p>
          <a:p>
            <a:pPr marL="0" indent="0">
              <a:buNone/>
            </a:pPr>
            <a:endParaRPr lang="en-US" sz="2000" dirty="0">
              <a:solidFill>
                <a:srgbClr val="FFFFFF"/>
              </a:solidFill>
            </a:endParaRPr>
          </a:p>
          <a:p>
            <a:r>
              <a:rPr lang="en-US" sz="2000" dirty="0">
                <a:solidFill>
                  <a:srgbClr val="FFFFFF"/>
                </a:solidFill>
              </a:rPr>
              <a:t>If a blood clot forms and blocks one of these narrowed arteries, a heart attack or stroke can result.</a:t>
            </a:r>
          </a:p>
        </p:txBody>
      </p:sp>
      <p:pic>
        <p:nvPicPr>
          <p:cNvPr id="8196" name="Picture 4" descr="Related image">
            <a:extLst>
              <a:ext uri="{FF2B5EF4-FFF2-40B4-BE49-F238E27FC236}">
                <a16:creationId xmlns:a16="http://schemas.microsoft.com/office/drawing/2014/main" id="{8E3FE512-379B-4018-8431-08860D3CF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045" y="465719"/>
            <a:ext cx="6692430" cy="36139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2FF2A25-FE87-48E7-886E-994233006EE3}"/>
              </a:ext>
            </a:extLst>
          </p:cNvPr>
          <p:cNvSpPr txBox="1"/>
          <p:nvPr/>
        </p:nvSpPr>
        <p:spPr>
          <a:xfrm>
            <a:off x="10592016" y="6299949"/>
            <a:ext cx="1338469"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Calibri" panose="020F0502020204030204"/>
                <a:ea typeface="+mn-ea"/>
                <a:cs typeface="+mn-cs"/>
              </a:rPr>
              <a:t>American Heart Association </a:t>
            </a:r>
            <a:endParaRPr kumimoji="0" lang="en-GB" sz="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325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FC4BED-30FB-4E34-8C5C-A99E14EB68C7}"/>
              </a:ext>
            </a:extLst>
          </p:cNvPr>
          <p:cNvSpPr>
            <a:spLocks noGrp="1"/>
          </p:cNvSpPr>
          <p:nvPr>
            <p:ph type="title"/>
          </p:nvPr>
        </p:nvSpPr>
        <p:spPr>
          <a:xfrm>
            <a:off x="833002" y="365125"/>
            <a:ext cx="10520702" cy="1325563"/>
          </a:xfrm>
        </p:spPr>
        <p:txBody>
          <a:bodyPr>
            <a:normAutofit/>
          </a:bodyPr>
          <a:lstStyle/>
          <a:p>
            <a:pPr algn="ctr"/>
            <a:r>
              <a:rPr lang="en-US" sz="3600" dirty="0"/>
              <a:t>How Does Heart Health</a:t>
            </a:r>
            <a:r>
              <a:rPr lang="en-US" sz="3600" baseline="30000" dirty="0"/>
              <a:t>™</a:t>
            </a:r>
            <a:r>
              <a:rPr lang="en-US" sz="3600" dirty="0"/>
              <a:t> </a:t>
            </a:r>
            <a:r>
              <a:rPr lang="en-US" sz="3600" dirty="0" err="1"/>
              <a:t>LipiTrim</a:t>
            </a:r>
            <a:r>
              <a:rPr lang="en-US" sz="3600" dirty="0">
                <a:latin typeface="Calibri" panose="020F0502020204030204" pitchFamily="34" charset="0"/>
              </a:rPr>
              <a:t>™</a:t>
            </a:r>
            <a:r>
              <a:rPr lang="en-US" sz="3600" dirty="0"/>
              <a:t> Ingredient Works?</a:t>
            </a:r>
            <a:endParaRPr lang="en-GB" sz="3600" dirty="0"/>
          </a:p>
        </p:txBody>
      </p:sp>
      <p:graphicFrame>
        <p:nvGraphicFramePr>
          <p:cNvPr id="5" name="Content Placeholder 2">
            <a:extLst>
              <a:ext uri="{FF2B5EF4-FFF2-40B4-BE49-F238E27FC236}">
                <a16:creationId xmlns:a16="http://schemas.microsoft.com/office/drawing/2014/main" id="{E20FD9EB-97CA-4AAC-AAC3-48EB8FB15141}"/>
              </a:ext>
            </a:extLst>
          </p:cNvPr>
          <p:cNvGraphicFramePr>
            <a:graphicFrameLocks noGrp="1"/>
          </p:cNvGraphicFramePr>
          <p:nvPr>
            <p:ph idx="1"/>
            <p:extLst/>
          </p:nvPr>
        </p:nvGraphicFramePr>
        <p:xfrm>
          <a:off x="-720930" y="1550503"/>
          <a:ext cx="9832274" cy="47310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BBDC48C0-D002-4713-B707-FA0638406496}"/>
              </a:ext>
            </a:extLst>
          </p:cNvPr>
          <p:cNvSpPr/>
          <p:nvPr/>
        </p:nvSpPr>
        <p:spPr>
          <a:xfrm>
            <a:off x="5606682" y="6507864"/>
            <a:ext cx="658157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panose="020F0502020204030204"/>
                <a:ea typeface="SimSun" panose="02010600030101010101" pitchFamily="2" charset="-122"/>
                <a:cs typeface="Times New Roman" panose="02020603050405020304" pitchFamily="18" charset="0"/>
              </a:rPr>
              <a:t>Capros</a:t>
            </a:r>
            <a:r>
              <a:rPr kumimoji="0" lang="en-US" sz="12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Times New Roman" panose="02020603050405020304" pitchFamily="18" charset="0"/>
              </a:rPr>
              <a:t>® is a registered trademark of </a:t>
            </a:r>
            <a:r>
              <a:rPr kumimoji="0" lang="en-US" sz="1200" b="0" i="0" u="none" strike="noStrike" kern="1200" cap="none" spc="0" normalizeH="0" baseline="0" noProof="0" dirty="0" err="1">
                <a:ln>
                  <a:noFill/>
                </a:ln>
                <a:solidFill>
                  <a:prstClr val="white"/>
                </a:solidFill>
                <a:effectLst/>
                <a:uLnTx/>
                <a:uFillTx/>
                <a:latin typeface="Calibri" panose="020F0502020204030204"/>
                <a:ea typeface="SimSun" panose="02010600030101010101" pitchFamily="2" charset="-122"/>
                <a:cs typeface="Times New Roman" panose="02020603050405020304" pitchFamily="18" charset="0"/>
              </a:rPr>
              <a:t>Natreon</a:t>
            </a:r>
            <a:r>
              <a:rPr kumimoji="0" lang="en-US" sz="12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Times New Roman" panose="02020603050405020304" pitchFamily="18" charset="0"/>
              </a:rPr>
              <a:t>, Inc. and is protected under U.S. Patent No. 6,124,268</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10" descr="Image result for Citrus sinensis fruit peel ">
            <a:extLst>
              <a:ext uri="{FF2B5EF4-FFF2-40B4-BE49-F238E27FC236}">
                <a16:creationId xmlns:a16="http://schemas.microsoft.com/office/drawing/2014/main" id="{14DC8603-3009-4894-A2D9-EB1B966FA06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235" t="13305" b="6093"/>
          <a:stretch/>
        </p:blipFill>
        <p:spPr bwMode="auto">
          <a:xfrm>
            <a:off x="7963576" y="1555066"/>
            <a:ext cx="3581401" cy="23193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lated image">
            <a:extLst>
              <a:ext uri="{FF2B5EF4-FFF2-40B4-BE49-F238E27FC236}">
                <a16:creationId xmlns:a16="http://schemas.microsoft.com/office/drawing/2014/main" id="{7C5719F7-606D-448D-8E06-1ABB3C3B8A7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137" r="3" b="3"/>
          <a:stretch/>
        </p:blipFill>
        <p:spPr bwMode="auto">
          <a:xfrm>
            <a:off x="7963576" y="3977645"/>
            <a:ext cx="3581400" cy="232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3011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36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4A4D0A-E19F-4BE2-854A-95AB1E8237D4}"/>
              </a:ext>
            </a:extLst>
          </p:cNvPr>
          <p:cNvSpPr>
            <a:spLocks noGrp="1"/>
          </p:cNvSpPr>
          <p:nvPr>
            <p:ph type="title"/>
          </p:nvPr>
        </p:nvSpPr>
        <p:spPr>
          <a:xfrm>
            <a:off x="524256" y="4767072"/>
            <a:ext cx="6594189" cy="1625210"/>
          </a:xfrm>
        </p:spPr>
        <p:txBody>
          <a:bodyPr vert="horz" lIns="91440" tIns="45720" rIns="91440" bIns="45720" rtlCol="0" anchor="ctr">
            <a:normAutofit/>
          </a:bodyPr>
          <a:lstStyle/>
          <a:p>
            <a:r>
              <a:rPr lang="en-US" sz="4400" dirty="0">
                <a:solidFill>
                  <a:srgbClr val="FFFFFF"/>
                </a:solidFill>
              </a:rPr>
              <a:t>Who should take </a:t>
            </a:r>
            <a:r>
              <a:rPr lang="en-US" sz="4400" dirty="0" err="1">
                <a:solidFill>
                  <a:srgbClr val="FFFFFF"/>
                </a:solidFill>
              </a:rPr>
              <a:t>Lipitrim</a:t>
            </a:r>
            <a:r>
              <a:rPr lang="en-US" sz="4400" dirty="0">
                <a:solidFill>
                  <a:schemeClr val="bg1"/>
                </a:solidFill>
              </a:rPr>
              <a:t>™</a:t>
            </a:r>
            <a:r>
              <a:rPr lang="en-US" sz="4400" dirty="0"/>
              <a:t> </a:t>
            </a:r>
            <a:endParaRPr lang="en-US" sz="4400" dirty="0">
              <a:solidFill>
                <a:srgbClr val="FFFFFF"/>
              </a:solidFill>
            </a:endParaRPr>
          </a:p>
        </p:txBody>
      </p:sp>
      <p:pic>
        <p:nvPicPr>
          <p:cNvPr id="5" name="Picture 2" descr="Image result for heart diseases">
            <a:extLst>
              <a:ext uri="{FF2B5EF4-FFF2-40B4-BE49-F238E27FC236}">
                <a16:creationId xmlns:a16="http://schemas.microsoft.com/office/drawing/2014/main" id="{99262CD0-3BD7-4C37-BD39-CFE4E07A6DE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2" t="9074" b="5640"/>
          <a:stretch/>
        </p:blipFill>
        <p:spPr bwMode="auto">
          <a:xfrm>
            <a:off x="313535" y="232858"/>
            <a:ext cx="7015630" cy="410628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A30955D-7EDD-48AC-89DB-0E92633FC57A}"/>
              </a:ext>
            </a:extLst>
          </p:cNvPr>
          <p:cNvSpPr txBox="1"/>
          <p:nvPr/>
        </p:nvSpPr>
        <p:spPr>
          <a:xfrm>
            <a:off x="10941125" y="6351600"/>
            <a:ext cx="1015864"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Calibri" panose="020F0502020204030204"/>
                <a:ea typeface="+mn-ea"/>
                <a:cs typeface="+mn-cs"/>
              </a:rPr>
              <a:t>Ministry Of Health </a:t>
            </a:r>
            <a:endParaRPr kumimoji="0" lang="en-GB" sz="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 Placeholder 3">
            <a:extLst>
              <a:ext uri="{FF2B5EF4-FFF2-40B4-BE49-F238E27FC236}">
                <a16:creationId xmlns:a16="http://schemas.microsoft.com/office/drawing/2014/main" id="{44774166-FC59-4653-B4CF-77FF776D1410}"/>
              </a:ext>
            </a:extLst>
          </p:cNvPr>
          <p:cNvSpPr>
            <a:spLocks noGrp="1"/>
          </p:cNvSpPr>
          <p:nvPr>
            <p:ph type="body" sz="half" idx="2"/>
          </p:nvPr>
        </p:nvSpPr>
        <p:spPr>
          <a:xfrm>
            <a:off x="7497795" y="773287"/>
            <a:ext cx="4409332" cy="5762979"/>
          </a:xfrm>
        </p:spPr>
        <p:txBody>
          <a:bodyPr vert="horz" lIns="91440" tIns="45720" rIns="91440" bIns="45720" rtlCol="0" anchor="ctr">
            <a:normAutofit/>
          </a:bodyPr>
          <a:lstStyle/>
          <a:p>
            <a:r>
              <a:rPr lang="en-US" sz="2000" dirty="0">
                <a:solidFill>
                  <a:srgbClr val="FFFFFF"/>
                </a:solidFill>
              </a:rPr>
              <a:t>People with family history of: </a:t>
            </a:r>
          </a:p>
          <a:p>
            <a:pPr lvl="1"/>
            <a:r>
              <a:rPr lang="en-US" sz="2000" dirty="0">
                <a:solidFill>
                  <a:srgbClr val="FFFFFF"/>
                </a:solidFill>
              </a:rPr>
              <a:t>- Cardiovascular disease</a:t>
            </a:r>
          </a:p>
          <a:p>
            <a:pPr lvl="1"/>
            <a:r>
              <a:rPr lang="en-US" sz="2000" dirty="0">
                <a:solidFill>
                  <a:srgbClr val="FFFFFF"/>
                </a:solidFill>
              </a:rPr>
              <a:t>- High cholesterol</a:t>
            </a:r>
          </a:p>
          <a:p>
            <a:pPr lvl="1"/>
            <a:r>
              <a:rPr lang="en-US" sz="2000" dirty="0">
                <a:solidFill>
                  <a:srgbClr val="FFFFFF"/>
                </a:solidFill>
              </a:rPr>
              <a:t>- High triglycerides </a:t>
            </a:r>
          </a:p>
          <a:p>
            <a:pPr lvl="1"/>
            <a:r>
              <a:rPr lang="en-US" sz="2000" dirty="0">
                <a:solidFill>
                  <a:srgbClr val="FFFFFF"/>
                </a:solidFill>
              </a:rPr>
              <a:t>- High LDL (Bad Cholesterol)</a:t>
            </a:r>
          </a:p>
          <a:p>
            <a:pPr lvl="1"/>
            <a:r>
              <a:rPr lang="en-US" sz="2000" dirty="0">
                <a:solidFill>
                  <a:srgbClr val="FFFFFF"/>
                </a:solidFill>
              </a:rPr>
              <a:t>- Low HDL (Good Cholesterol) </a:t>
            </a:r>
          </a:p>
          <a:p>
            <a:pPr marL="914400" lvl="1" indent="-457200">
              <a:buFontTx/>
              <a:buChar char="-"/>
            </a:pPr>
            <a:endParaRPr lang="en-US" sz="2000" dirty="0">
              <a:solidFill>
                <a:srgbClr val="FFFFFF"/>
              </a:solidFill>
            </a:endParaRPr>
          </a:p>
          <a:p>
            <a:pPr marL="457200" indent="-457200">
              <a:buFontTx/>
              <a:buChar char="-"/>
            </a:pPr>
            <a:r>
              <a:rPr lang="en-US" sz="2000" dirty="0">
                <a:solidFill>
                  <a:schemeClr val="bg1"/>
                </a:solidFill>
              </a:rPr>
              <a:t>1 capsule in the morning 1 capsule in the evening for total 2 capsules daily</a:t>
            </a:r>
          </a:p>
          <a:p>
            <a:pPr marL="457200" indent="-457200">
              <a:buFontTx/>
              <a:buChar char="-"/>
            </a:pPr>
            <a:endParaRPr lang="en-US" sz="2000" dirty="0">
              <a:solidFill>
                <a:schemeClr val="bg1"/>
              </a:solidFill>
            </a:endParaRPr>
          </a:p>
          <a:p>
            <a:pPr marL="457200" indent="-457200">
              <a:buFontTx/>
              <a:buChar char="-"/>
            </a:pPr>
            <a:r>
              <a:rPr lang="en-US" sz="2000" dirty="0">
                <a:solidFill>
                  <a:srgbClr val="FFFFFF"/>
                </a:solidFill>
              </a:rPr>
              <a:t>Recommended dietary supplements to take in conjunction with </a:t>
            </a:r>
            <a:r>
              <a:rPr lang="en-US" sz="2000" dirty="0" err="1">
                <a:solidFill>
                  <a:srgbClr val="FFFFFF"/>
                </a:solidFill>
              </a:rPr>
              <a:t>Lipitrim</a:t>
            </a:r>
            <a:r>
              <a:rPr lang="en-US" sz="2000" dirty="0">
                <a:solidFill>
                  <a:srgbClr val="FFFFFF"/>
                </a:solidFill>
              </a:rPr>
              <a:t> for maximum results;</a:t>
            </a:r>
          </a:p>
          <a:p>
            <a:pPr lvl="1"/>
            <a:r>
              <a:rPr lang="en-US" sz="1800" dirty="0">
                <a:solidFill>
                  <a:srgbClr val="FFFFFF"/>
                </a:solidFill>
              </a:rPr>
              <a:t>Heart Health</a:t>
            </a:r>
            <a:r>
              <a:rPr lang="en-US" sz="1800" baseline="30000" dirty="0">
                <a:solidFill>
                  <a:srgbClr val="FFFFFF"/>
                </a:solidFill>
              </a:rPr>
              <a:t>™</a:t>
            </a:r>
            <a:r>
              <a:rPr lang="en-US" sz="1800" dirty="0">
                <a:solidFill>
                  <a:srgbClr val="FFFFFF"/>
                </a:solidFill>
              </a:rPr>
              <a:t>  Essential Omega III        Fish Oil with vitamin E </a:t>
            </a:r>
          </a:p>
          <a:p>
            <a:pPr lvl="1"/>
            <a:r>
              <a:rPr lang="en-US" sz="1800" dirty="0" err="1">
                <a:solidFill>
                  <a:srgbClr val="FFFFFF"/>
                </a:solidFill>
              </a:rPr>
              <a:t>Isotonix</a:t>
            </a:r>
            <a:r>
              <a:rPr lang="en-US" sz="1800" dirty="0">
                <a:solidFill>
                  <a:srgbClr val="FFFFFF"/>
                </a:solidFill>
              </a:rPr>
              <a:t>® Coenzyme Q10</a:t>
            </a:r>
          </a:p>
          <a:p>
            <a:pPr indent="-228600">
              <a:buFont typeface="Arial" panose="020B0604020202020204" pitchFamily="34" charset="0"/>
              <a:buChar char="•"/>
            </a:pPr>
            <a:endParaRPr lang="en-US" sz="2000" dirty="0">
              <a:solidFill>
                <a:srgbClr val="FFFFFF"/>
              </a:solidFill>
            </a:endParaRPr>
          </a:p>
          <a:p>
            <a:pPr indent="-228600">
              <a:buFont typeface="Arial" panose="020B0604020202020204" pitchFamily="34" charset="0"/>
              <a:buChar char="•"/>
            </a:pPr>
            <a:endParaRPr lang="en-US" sz="1400" dirty="0">
              <a:solidFill>
                <a:srgbClr val="FFFFFF"/>
              </a:solidFill>
            </a:endParaRPr>
          </a:p>
        </p:txBody>
      </p:sp>
    </p:spTree>
    <p:extLst>
      <p:ext uri="{BB962C8B-B14F-4D97-AF65-F5344CB8AC3E}">
        <p14:creationId xmlns:p14="http://schemas.microsoft.com/office/powerpoint/2010/main" val="3059949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977121" y="3153470"/>
            <a:ext cx="2240934" cy="707886"/>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4000" b="1"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rPr>
              <a:t>LIFESTYLE</a:t>
            </a:r>
          </a:p>
        </p:txBody>
      </p:sp>
      <p:sp>
        <p:nvSpPr>
          <p:cNvPr id="16" name="Rectangle 15"/>
          <p:cNvSpPr/>
          <p:nvPr/>
        </p:nvSpPr>
        <p:spPr>
          <a:xfrm>
            <a:off x="5029031" y="3749547"/>
            <a:ext cx="21371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53"/>
          <p:cNvSpPr/>
          <p:nvPr/>
        </p:nvSpPr>
        <p:spPr>
          <a:xfrm rot="2700000" flipV="1">
            <a:off x="10854107" y="4915444"/>
            <a:ext cx="1392507" cy="2569606"/>
          </a:xfrm>
          <a:custGeom>
            <a:avLst/>
            <a:gdLst>
              <a:gd name="connsiteX0" fmla="*/ 4253270 w 4253270"/>
              <a:gd name="connsiteY0" fmla="*/ 3948470 h 7848599"/>
              <a:gd name="connsiteX1" fmla="*/ 304800 w 4253270"/>
              <a:gd name="connsiteY1" fmla="*/ 0 h 7848599"/>
              <a:gd name="connsiteX2" fmla="*/ 0 w 4253270"/>
              <a:gd name="connsiteY2" fmla="*/ 0 h 7848599"/>
              <a:gd name="connsiteX3" fmla="*/ 3948470 w 4253270"/>
              <a:gd name="connsiteY3" fmla="*/ 3948470 h 7848599"/>
              <a:gd name="connsiteX4" fmla="*/ 48342 w 4253270"/>
              <a:gd name="connsiteY4" fmla="*/ 7848599 h 7848599"/>
              <a:gd name="connsiteX5" fmla="*/ 353141 w 4253270"/>
              <a:gd name="connsiteY5" fmla="*/ 7848599 h 7848599"/>
              <a:gd name="connsiteX6" fmla="*/ 4253270 w 4253270"/>
              <a:gd name="connsiteY6" fmla="*/ 3948470 h 784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3270" h="7848599">
                <a:moveTo>
                  <a:pt x="4253270" y="3948470"/>
                </a:moveTo>
                <a:lnTo>
                  <a:pt x="304800" y="0"/>
                </a:lnTo>
                <a:lnTo>
                  <a:pt x="0" y="0"/>
                </a:lnTo>
                <a:lnTo>
                  <a:pt x="3948470" y="3948470"/>
                </a:lnTo>
                <a:lnTo>
                  <a:pt x="48342" y="7848599"/>
                </a:lnTo>
                <a:lnTo>
                  <a:pt x="353141" y="7848599"/>
                </a:lnTo>
                <a:lnTo>
                  <a:pt x="4253270" y="394847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212774" y="431822"/>
            <a:ext cx="3120662" cy="1446550"/>
          </a:xfrm>
          <a:prstGeom prst="rect">
            <a:avLst/>
          </a:prstGeom>
          <a:noFill/>
        </p:spPr>
        <p:txBody>
          <a:bodyPr wrap="non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4400" b="0" i="0" u="none" strike="noStrike" kern="1200" cap="none" spc="0" normalizeH="0" baseline="0" noProof="0" dirty="0">
                <a:ln>
                  <a:noFill/>
                </a:ln>
                <a:solidFill>
                  <a:prstClr val="black">
                    <a:lumMod val="95000"/>
                    <a:lumOff val="5000"/>
                  </a:prstClr>
                </a:solidFill>
                <a:effectLst/>
                <a:uLnTx/>
                <a:uFillTx/>
                <a:latin typeface="Lato Heavy" panose="020F0902020204030203" pitchFamily="34" charset="0"/>
                <a:ea typeface="Nexa Bold" charset="0"/>
                <a:cs typeface="Lato Heavy" panose="020F0902020204030203" pitchFamily="34" charset="0"/>
              </a:rPr>
              <a:t>ISOTONIX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4400" b="0" i="0" u="none" strike="noStrike" kern="1200" cap="none" spc="0" normalizeH="0" baseline="0" noProof="0" dirty="0">
                <a:ln>
                  <a:noFill/>
                </a:ln>
                <a:solidFill>
                  <a:prstClr val="black">
                    <a:lumMod val="95000"/>
                    <a:lumOff val="5000"/>
                  </a:prstClr>
                </a:solidFill>
                <a:effectLst/>
                <a:uLnTx/>
                <a:uFillTx/>
                <a:latin typeface="Lato Heavy" panose="020F0902020204030203" pitchFamily="34" charset="0"/>
                <a:ea typeface="Nexa Bold" charset="0"/>
                <a:cs typeface="Lato Heavy" panose="020F0902020204030203" pitchFamily="34" charset="0"/>
              </a:rPr>
              <a:t>ESSENTIALS</a:t>
            </a:r>
            <a:r>
              <a:rPr kumimoji="0" lang="id-ID" sz="4400" b="0" i="0" u="none" strike="noStrike" kern="1200" cap="none" spc="0" normalizeH="0" baseline="30000" noProof="0" dirty="0">
                <a:ln>
                  <a:noFill/>
                </a:ln>
                <a:solidFill>
                  <a:prstClr val="black">
                    <a:lumMod val="95000"/>
                    <a:lumOff val="5000"/>
                  </a:prstClr>
                </a:solidFill>
                <a:effectLst/>
                <a:uLnTx/>
                <a:uFillTx/>
                <a:latin typeface="Lato Heavy" panose="020F0902020204030203" pitchFamily="34" charset="0"/>
                <a:ea typeface="Nexa Bold" charset="0"/>
                <a:cs typeface="Lato Heavy" panose="020F0902020204030203" pitchFamily="34" charset="0"/>
              </a:rPr>
              <a:t>™</a:t>
            </a:r>
            <a:endParaRPr kumimoji="0" lang="en-US" sz="4400" b="0" i="0" u="none" strike="noStrike" kern="1200" cap="none" spc="0" normalizeH="0" baseline="30000" noProof="0" dirty="0">
              <a:ln>
                <a:noFill/>
              </a:ln>
              <a:solidFill>
                <a:prstClr val="black">
                  <a:lumMod val="95000"/>
                  <a:lumOff val="5000"/>
                </a:prstClr>
              </a:solidFill>
              <a:effectLst/>
              <a:uLnTx/>
              <a:uFillTx/>
              <a:latin typeface="Lato Heavy" panose="020F0902020204030203" pitchFamily="34" charset="0"/>
              <a:ea typeface="Nexa Bold" charset="0"/>
              <a:cs typeface="Lato Heavy" panose="020F0902020204030203" pitchFamily="34" charset="0"/>
            </a:endParaRPr>
          </a:p>
        </p:txBody>
      </p:sp>
      <p:sp>
        <p:nvSpPr>
          <p:cNvPr id="21" name="Freeform 53"/>
          <p:cNvSpPr/>
          <p:nvPr/>
        </p:nvSpPr>
        <p:spPr>
          <a:xfrm rot="13500000" flipV="1">
            <a:off x="-72922" y="-686356"/>
            <a:ext cx="1392507" cy="2569606"/>
          </a:xfrm>
          <a:custGeom>
            <a:avLst/>
            <a:gdLst>
              <a:gd name="connsiteX0" fmla="*/ 4253270 w 4253270"/>
              <a:gd name="connsiteY0" fmla="*/ 3948470 h 7848599"/>
              <a:gd name="connsiteX1" fmla="*/ 304800 w 4253270"/>
              <a:gd name="connsiteY1" fmla="*/ 0 h 7848599"/>
              <a:gd name="connsiteX2" fmla="*/ 0 w 4253270"/>
              <a:gd name="connsiteY2" fmla="*/ 0 h 7848599"/>
              <a:gd name="connsiteX3" fmla="*/ 3948470 w 4253270"/>
              <a:gd name="connsiteY3" fmla="*/ 3948470 h 7848599"/>
              <a:gd name="connsiteX4" fmla="*/ 48342 w 4253270"/>
              <a:gd name="connsiteY4" fmla="*/ 7848599 h 7848599"/>
              <a:gd name="connsiteX5" fmla="*/ 353141 w 4253270"/>
              <a:gd name="connsiteY5" fmla="*/ 7848599 h 7848599"/>
              <a:gd name="connsiteX6" fmla="*/ 4253270 w 4253270"/>
              <a:gd name="connsiteY6" fmla="*/ 3948470 h 784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3270" h="7848599">
                <a:moveTo>
                  <a:pt x="4253270" y="3948470"/>
                </a:moveTo>
                <a:lnTo>
                  <a:pt x="304800" y="0"/>
                </a:lnTo>
                <a:lnTo>
                  <a:pt x="0" y="0"/>
                </a:lnTo>
                <a:lnTo>
                  <a:pt x="3948470" y="3948470"/>
                </a:lnTo>
                <a:lnTo>
                  <a:pt x="48342" y="7848599"/>
                </a:lnTo>
                <a:lnTo>
                  <a:pt x="353141" y="7848599"/>
                </a:lnTo>
                <a:lnTo>
                  <a:pt x="4253270" y="394847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Placeholder 2"/>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7902" r="27902"/>
          <a:stretch>
            <a:fillRect/>
          </a:stretch>
        </p:blipFill>
        <p:spPr>
          <a:xfrm>
            <a:off x="-2617" y="3175000"/>
            <a:ext cx="2442934" cy="3683000"/>
          </a:xfrm>
        </p:spPr>
      </p:pic>
      <p:pic>
        <p:nvPicPr>
          <p:cNvPr id="5" name="Picture Placeholder 4"/>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48" r="248"/>
          <a:stretch>
            <a:fillRect/>
          </a:stretch>
        </p:blipFill>
        <p:spPr>
          <a:xfrm>
            <a:off x="2475240" y="2173963"/>
            <a:ext cx="2442934" cy="3683000"/>
          </a:xfrm>
        </p:spPr>
      </p:pic>
      <p:pic>
        <p:nvPicPr>
          <p:cNvPr id="23" name="Picture Placeholder 11"/>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t="79" b="79"/>
          <a:stretch/>
        </p:blipFill>
        <p:spPr>
          <a:xfrm>
            <a:off x="9711165" y="36872"/>
            <a:ext cx="2451544" cy="3683000"/>
          </a:xfrm>
          <a:solidFill>
            <a:schemeClr val="bg1">
              <a:lumMod val="85000"/>
            </a:schemeClr>
          </a:solidFill>
          <a:ln w="25400">
            <a:solidFill>
              <a:srgbClr val="F26924"/>
            </a:solidFill>
          </a:ln>
        </p:spPr>
      </p:pic>
      <p:sp>
        <p:nvSpPr>
          <p:cNvPr id="6" name="TextBox 5"/>
          <p:cNvSpPr txBox="1"/>
          <p:nvPr/>
        </p:nvSpPr>
        <p:spPr>
          <a:xfrm>
            <a:off x="4979685" y="3962906"/>
            <a:ext cx="6261076" cy="2246769"/>
          </a:xfrm>
          <a:prstGeom prst="rect">
            <a:avLst/>
          </a:prstGeom>
          <a:noFill/>
        </p:spPr>
        <p:txBody>
          <a:bodyPr wrap="square" rtlCol="0">
            <a:spAutoFit/>
          </a:bodyPr>
          <a:lstStyle/>
          <a:p>
            <a:pPr marL="285750" marR="0" lvl="0" indent="-285750" algn="l" defTabSz="914400" rtl="0" eaLnBrk="1" fontAlgn="auto" latinLnBrk="0" hangingPunct="1">
              <a:lnSpc>
                <a:spcPts val="2400"/>
              </a:lnSpc>
              <a:spcBef>
                <a:spcPts val="0"/>
              </a:spcBef>
              <a:spcAft>
                <a:spcPts val="0"/>
              </a:spcAft>
              <a:buClrTx/>
              <a:buSzTx/>
              <a:buFont typeface="Arial" charset="0"/>
              <a:buChar char="•"/>
              <a:tabLst/>
              <a:defRPr/>
            </a:pPr>
            <a:r>
              <a:rPr kumimoji="0" lang="en-US" sz="2000" b="1" i="0" u="none" strike="noStrike" kern="1200" cap="none" spc="0" normalizeH="0" baseline="0" noProof="0" dirty="0" err="1">
                <a:ln>
                  <a:noFill/>
                </a:ln>
                <a:solidFill>
                  <a:prstClr val="black">
                    <a:lumMod val="95000"/>
                    <a:lumOff val="5000"/>
                  </a:prstClr>
                </a:solidFill>
                <a:effectLst/>
                <a:uLnTx/>
                <a:uFillTx/>
                <a:latin typeface="Calibri Light" panose="020F0302020204030204"/>
                <a:ea typeface="+mn-ea"/>
                <a:cs typeface="+mn-cs"/>
              </a:rPr>
              <a:t>Isotonix</a:t>
            </a:r>
            <a:r>
              <a:rPr kumimoji="0" lang="en-US" sz="2000" b="1" i="0" u="none" strike="noStrike" kern="1200" cap="none" spc="0" normalizeH="0" baseline="30000" noProof="0" dirty="0">
                <a:ln>
                  <a:noFill/>
                </a:ln>
                <a:solidFill>
                  <a:prstClr val="black">
                    <a:lumMod val="95000"/>
                    <a:lumOff val="5000"/>
                  </a:prstClr>
                </a:solidFill>
                <a:effectLst/>
                <a:uLnTx/>
                <a:uFillTx/>
                <a:latin typeface="Calibri Light" panose="020F0302020204030204"/>
                <a:ea typeface="+mn-ea"/>
                <a:cs typeface="+mn-cs"/>
              </a:rPr>
              <a:t>®</a:t>
            </a:r>
            <a:r>
              <a:rPr kumimoji="0" lang="en-US" sz="20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 products are scientifically formulated to ensure an isotonic state the moment they enter your body. </a:t>
            </a:r>
          </a:p>
          <a:p>
            <a:pPr marL="285750" marR="0" lvl="0" indent="-285750" algn="l" defTabSz="914400" rtl="0" eaLnBrk="1" fontAlgn="auto" latinLnBrk="0" hangingPunct="1">
              <a:lnSpc>
                <a:spcPts val="2400"/>
              </a:lnSpc>
              <a:spcBef>
                <a:spcPts val="0"/>
              </a:spcBef>
              <a:spcAft>
                <a:spcPts val="0"/>
              </a:spcAft>
              <a:buClrTx/>
              <a:buSzTx/>
              <a:buFont typeface="Arial" charset="0"/>
              <a:buChar char="•"/>
              <a:tabLst/>
              <a:defRPr/>
            </a:pPr>
            <a:endParaRPr kumimoji="0" lang="en-US" sz="20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endParaRPr>
          </a:p>
          <a:p>
            <a:pPr marL="285750" marR="0" lvl="0" indent="-285750" algn="l" defTabSz="914400" rtl="0" eaLnBrk="1" fontAlgn="auto" latinLnBrk="0" hangingPunct="1">
              <a:lnSpc>
                <a:spcPts val="2400"/>
              </a:lnSpc>
              <a:spcBef>
                <a:spcPts val="0"/>
              </a:spcBef>
              <a:spcAft>
                <a:spcPts val="0"/>
              </a:spcAft>
              <a:buClrTx/>
              <a:buSzTx/>
              <a:buFont typeface="Arial" charset="0"/>
              <a:buChar char="•"/>
              <a:tabLst/>
              <a:defRPr/>
            </a:pPr>
            <a:r>
              <a:rPr kumimoji="0" lang="en-US" sz="20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rPr>
              <a:t>When properly mixed with water and taken on an empty stomach, the isotonic solution flows into your small intestine almost immediately.</a:t>
            </a:r>
          </a:p>
          <a:p>
            <a:pPr marL="285750" marR="0" lvl="0" indent="-285750" algn="l" defTabSz="914400" rtl="0" eaLnBrk="1" fontAlgn="auto" latinLnBrk="0" hangingPunct="1">
              <a:lnSpc>
                <a:spcPts val="2400"/>
              </a:lnSpc>
              <a:spcBef>
                <a:spcPts val="0"/>
              </a:spcBef>
              <a:spcAft>
                <a:spcPts val="0"/>
              </a:spcAft>
              <a:buClrTx/>
              <a:buSzTx/>
              <a:buFont typeface="Arial" charset="0"/>
              <a:buChar char="•"/>
              <a:tabLst/>
              <a:defRPr/>
            </a:pPr>
            <a:endParaRPr kumimoji="0" lang="en-US" sz="2000" b="1"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endParaRPr>
          </a:p>
        </p:txBody>
      </p:sp>
      <p:grpSp>
        <p:nvGrpSpPr>
          <p:cNvPr id="19" name="Group 18">
            <a:extLst>
              <a:ext uri="{FF2B5EF4-FFF2-40B4-BE49-F238E27FC236}">
                <a16:creationId xmlns:a16="http://schemas.microsoft.com/office/drawing/2014/main" id="{E446C3FD-F171-4E2F-8725-35D6D396D96B}"/>
              </a:ext>
            </a:extLst>
          </p:cNvPr>
          <p:cNvGrpSpPr/>
          <p:nvPr/>
        </p:nvGrpSpPr>
        <p:grpSpPr>
          <a:xfrm>
            <a:off x="4583239" y="1068364"/>
            <a:ext cx="5029674" cy="2704042"/>
            <a:chOff x="-4358" y="1978360"/>
            <a:chExt cx="6736746" cy="3875068"/>
          </a:xfrm>
        </p:grpSpPr>
        <p:grpSp>
          <p:nvGrpSpPr>
            <p:cNvPr id="22" name="Group 21">
              <a:extLst>
                <a:ext uri="{FF2B5EF4-FFF2-40B4-BE49-F238E27FC236}">
                  <a16:creationId xmlns:a16="http://schemas.microsoft.com/office/drawing/2014/main" id="{8CC3C4D7-677E-42AE-B1BD-BB73846C542A}"/>
                </a:ext>
              </a:extLst>
            </p:cNvPr>
            <p:cNvGrpSpPr/>
            <p:nvPr/>
          </p:nvGrpSpPr>
          <p:grpSpPr>
            <a:xfrm>
              <a:off x="-4358" y="1978360"/>
              <a:ext cx="6736746" cy="3875068"/>
              <a:chOff x="538115" y="2342244"/>
              <a:chExt cx="6736746" cy="3875068"/>
            </a:xfrm>
          </p:grpSpPr>
          <p:pic>
            <p:nvPicPr>
              <p:cNvPr id="33" name="Picture 32">
                <a:extLst>
                  <a:ext uri="{FF2B5EF4-FFF2-40B4-BE49-F238E27FC236}">
                    <a16:creationId xmlns:a16="http://schemas.microsoft.com/office/drawing/2014/main" id="{7556EC09-1158-46C1-B0F5-C2559E53FC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115" y="2342244"/>
                <a:ext cx="6736746" cy="3875068"/>
              </a:xfrm>
              <a:prstGeom prst="rect">
                <a:avLst/>
              </a:prstGeom>
            </p:spPr>
          </p:pic>
          <p:sp>
            <p:nvSpPr>
              <p:cNvPr id="34" name="Rectangle 33">
                <a:extLst>
                  <a:ext uri="{FF2B5EF4-FFF2-40B4-BE49-F238E27FC236}">
                    <a16:creationId xmlns:a16="http://schemas.microsoft.com/office/drawing/2014/main" id="{2E54FCF8-D9DA-4C17-987D-81E308B4F7E4}"/>
                  </a:ext>
                </a:extLst>
              </p:cNvPr>
              <p:cNvSpPr/>
              <p:nvPr/>
            </p:nvSpPr>
            <p:spPr>
              <a:xfrm>
                <a:off x="1344706" y="2553874"/>
                <a:ext cx="5123329" cy="3227294"/>
              </a:xfrm>
              <a:prstGeom prst="rect">
                <a:avLst/>
              </a:prstGeom>
              <a:solidFill>
                <a:srgbClr val="FFFFFF">
                  <a:lumMod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grpSp>
        <p:grpSp>
          <p:nvGrpSpPr>
            <p:cNvPr id="24" name="Group 23">
              <a:extLst>
                <a:ext uri="{FF2B5EF4-FFF2-40B4-BE49-F238E27FC236}">
                  <a16:creationId xmlns:a16="http://schemas.microsoft.com/office/drawing/2014/main" id="{122572A0-E278-4364-9787-1410B6C6428B}"/>
                </a:ext>
              </a:extLst>
            </p:cNvPr>
            <p:cNvGrpSpPr/>
            <p:nvPr/>
          </p:nvGrpSpPr>
          <p:grpSpPr>
            <a:xfrm>
              <a:off x="810512" y="2178244"/>
              <a:ext cx="5141890" cy="2976697"/>
              <a:chOff x="1600925" y="2243536"/>
              <a:chExt cx="4770109" cy="2764332"/>
            </a:xfrm>
          </p:grpSpPr>
          <p:sp>
            <p:nvSpPr>
              <p:cNvPr id="30" name="Rectangle 29">
                <a:extLst>
                  <a:ext uri="{FF2B5EF4-FFF2-40B4-BE49-F238E27FC236}">
                    <a16:creationId xmlns:a16="http://schemas.microsoft.com/office/drawing/2014/main" id="{0EE69FE1-330B-4C6D-B545-BABE844E55A8}"/>
                  </a:ext>
                </a:extLst>
              </p:cNvPr>
              <p:cNvSpPr/>
              <p:nvPr/>
            </p:nvSpPr>
            <p:spPr>
              <a:xfrm>
                <a:off x="1600925" y="2243536"/>
                <a:ext cx="2407878" cy="1348501"/>
              </a:xfrm>
              <a:prstGeom prst="rect">
                <a:avLst/>
              </a:prstGeom>
              <a:solidFill>
                <a:srgbClr val="F26924"/>
              </a:solidFill>
              <a:ln w="12700" cap="flat" cmpd="sng" algn="ctr">
                <a:no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49941E4-44CE-4193-97F9-01ED22770CDA}"/>
                  </a:ext>
                </a:extLst>
              </p:cNvPr>
              <p:cNvSpPr/>
              <p:nvPr/>
            </p:nvSpPr>
            <p:spPr>
              <a:xfrm>
                <a:off x="3999683" y="3524177"/>
                <a:ext cx="2371350" cy="1483691"/>
              </a:xfrm>
              <a:prstGeom prst="rect">
                <a:avLst/>
              </a:prstGeom>
              <a:solidFill>
                <a:srgbClr val="006CA3"/>
              </a:solidFill>
              <a:ln w="12700" cap="flat" cmpd="sng" algn="ctr">
                <a:noFill/>
                <a:prstDash val="solid"/>
                <a:miter lim="800000"/>
              </a:ln>
              <a:effectLst/>
            </p:spPr>
          </p:sp>
          <p:sp>
            <p:nvSpPr>
              <p:cNvPr id="32" name="Rectangle 31">
                <a:extLst>
                  <a:ext uri="{FF2B5EF4-FFF2-40B4-BE49-F238E27FC236}">
                    <a16:creationId xmlns:a16="http://schemas.microsoft.com/office/drawing/2014/main" id="{B2B5B3DF-37DB-4CDF-B60A-00E4FFA8137E}"/>
                  </a:ext>
                </a:extLst>
              </p:cNvPr>
              <p:cNvSpPr/>
              <p:nvPr/>
            </p:nvSpPr>
            <p:spPr>
              <a:xfrm>
                <a:off x="3994588" y="2243537"/>
                <a:ext cx="2376446" cy="1280640"/>
              </a:xfrm>
              <a:prstGeom prst="rect">
                <a:avLst/>
              </a:prstGeom>
              <a:solidFill>
                <a:srgbClr val="B3025B"/>
              </a:solidFill>
              <a:ln w="12700" cap="flat" cmpd="sng" algn="ctr">
                <a:noFill/>
                <a:prstDash val="solid"/>
                <a:miter lim="800000"/>
              </a:ln>
              <a:effectLst/>
            </p:spPr>
          </p:sp>
        </p:grpSp>
        <p:pic>
          <p:nvPicPr>
            <p:cNvPr id="25" name="Picture 24">
              <a:extLst>
                <a:ext uri="{FF2B5EF4-FFF2-40B4-BE49-F238E27FC236}">
                  <a16:creationId xmlns:a16="http://schemas.microsoft.com/office/drawing/2014/main" id="{C424B5A5-9DE5-4369-B14E-3A1BF9B65B29}"/>
                </a:ext>
              </a:extLst>
            </p:cNvPr>
            <p:cNvPicPr>
              <a:picLocks noChangeAspect="1"/>
            </p:cNvPicPr>
            <p:nvPr/>
          </p:nvPicPr>
          <p:blipFill rotWithShape="1">
            <a:blip r:embed="rId6"/>
            <a:srcRect l="531" t="2222" r="-1"/>
            <a:stretch/>
          </p:blipFill>
          <p:spPr>
            <a:xfrm>
              <a:off x="1584134" y="2251722"/>
              <a:ext cx="1309794" cy="1232067"/>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C96D2BCB-B818-4956-BEA4-B8B5D59B003E}"/>
                </a:ext>
              </a:extLst>
            </p:cNvPr>
            <p:cNvPicPr>
              <a:picLocks noChangeAspect="1"/>
            </p:cNvPicPr>
            <p:nvPr/>
          </p:nvPicPr>
          <p:blipFill>
            <a:blip r:embed="rId7"/>
            <a:stretch>
              <a:fillRect/>
            </a:stretch>
          </p:blipFill>
          <p:spPr>
            <a:xfrm>
              <a:off x="807747" y="3630342"/>
              <a:ext cx="5143101" cy="1521475"/>
            </a:xfrm>
            <a:prstGeom prst="rect">
              <a:avLst/>
            </a:prstGeom>
          </p:spPr>
        </p:pic>
        <p:pic>
          <p:nvPicPr>
            <p:cNvPr id="27" name="Picture 26">
              <a:extLst>
                <a:ext uri="{FF2B5EF4-FFF2-40B4-BE49-F238E27FC236}">
                  <a16:creationId xmlns:a16="http://schemas.microsoft.com/office/drawing/2014/main" id="{249CAB4A-5271-4755-AD3F-0D576B19EE2E}"/>
                </a:ext>
              </a:extLst>
            </p:cNvPr>
            <p:cNvPicPr>
              <a:picLocks noChangeAspect="1"/>
            </p:cNvPicPr>
            <p:nvPr/>
          </p:nvPicPr>
          <p:blipFill rotWithShape="1">
            <a:blip r:embed="rId8"/>
            <a:srcRect l="2349" t="912"/>
            <a:stretch/>
          </p:blipFill>
          <p:spPr>
            <a:xfrm>
              <a:off x="3396229" y="2140403"/>
              <a:ext cx="2584673" cy="1436756"/>
            </a:xfrm>
            <a:prstGeom prst="rect">
              <a:avLst/>
            </a:prstGeom>
          </p:spPr>
        </p:pic>
        <p:pic>
          <p:nvPicPr>
            <p:cNvPr id="28" name="Picture 27">
              <a:extLst>
                <a:ext uri="{FF2B5EF4-FFF2-40B4-BE49-F238E27FC236}">
                  <a16:creationId xmlns:a16="http://schemas.microsoft.com/office/drawing/2014/main" id="{F2FF4B8E-1648-427D-8EE6-14ACAF40F7F9}"/>
                </a:ext>
              </a:extLst>
            </p:cNvPr>
            <p:cNvPicPr>
              <a:picLocks noChangeAspect="1"/>
            </p:cNvPicPr>
            <p:nvPr/>
          </p:nvPicPr>
          <p:blipFill>
            <a:blip r:embed="rId9"/>
            <a:stretch>
              <a:fillRect/>
            </a:stretch>
          </p:blipFill>
          <p:spPr>
            <a:xfrm>
              <a:off x="2701306" y="3755634"/>
              <a:ext cx="1378860" cy="1334619"/>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FAFF3A1E-9576-4932-9676-4419E13F0B28}"/>
                </a:ext>
              </a:extLst>
            </p:cNvPr>
            <p:cNvPicPr>
              <a:picLocks noChangeAspect="1"/>
            </p:cNvPicPr>
            <p:nvPr/>
          </p:nvPicPr>
          <p:blipFill>
            <a:blip r:embed="rId10"/>
            <a:stretch>
              <a:fillRect/>
            </a:stretch>
          </p:blipFill>
          <p:spPr>
            <a:xfrm>
              <a:off x="4223606" y="2294040"/>
              <a:ext cx="1144958" cy="1112338"/>
            </a:xfrm>
            <a:prstGeom prst="rect">
              <a:avLst/>
            </a:prstGeom>
          </p:spPr>
        </p:pic>
      </p:grpSp>
    </p:spTree>
    <p:extLst>
      <p:ext uri="{BB962C8B-B14F-4D97-AF65-F5344CB8AC3E}">
        <p14:creationId xmlns:p14="http://schemas.microsoft.com/office/powerpoint/2010/main" val="3836248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 r="10"/>
          <a:stretch>
            <a:fillRect/>
          </a:stretch>
        </p:blipFill>
        <p:spPr/>
      </p:pic>
      <p:sp>
        <p:nvSpPr>
          <p:cNvPr id="22" name="Rectangle 21">
            <a:extLst>
              <a:ext uri="{FF2B5EF4-FFF2-40B4-BE49-F238E27FC236}">
                <a16:creationId xmlns:a16="http://schemas.microsoft.com/office/drawing/2014/main" id="{38AD858C-E6C0-42E6-98C7-10571E43F913}"/>
              </a:ext>
            </a:extLst>
          </p:cNvPr>
          <p:cNvSpPr/>
          <p:nvPr/>
        </p:nvSpPr>
        <p:spPr>
          <a:xfrm>
            <a:off x="4064779" y="5970559"/>
            <a:ext cx="7423739" cy="70788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Lato Heavy" panose="020F0902020204030203" pitchFamily="34" charset="0"/>
              </a:rPr>
              <a:t>Code: SG6703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Lato Heavy" panose="020F0902020204030203" pitchFamily="34" charset="0"/>
              </a:rPr>
              <a:t>Pricing:  UC: </a:t>
            </a:r>
            <a:r>
              <a:rPr lang="en-US" sz="2000" dirty="0">
                <a:solidFill>
                  <a:prstClr val="white"/>
                </a:solidFill>
                <a:latin typeface="Calibri Light" panose="020F0302020204030204"/>
                <a:cs typeface="Lato Heavy" panose="020F0902020204030203" pitchFamily="34" charset="0"/>
              </a:rPr>
              <a:t>S</a:t>
            </a:r>
            <a:r>
              <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Lato Heavy" panose="020F0902020204030203" pitchFamily="34" charset="0"/>
              </a:rPr>
              <a:t>$78.50  SR: S$110.00  BV: 40</a:t>
            </a:r>
          </a:p>
        </p:txBody>
      </p:sp>
      <p:sp>
        <p:nvSpPr>
          <p:cNvPr id="23" name="Rectangle 22">
            <a:extLst>
              <a:ext uri="{FF2B5EF4-FFF2-40B4-BE49-F238E27FC236}">
                <a16:creationId xmlns:a16="http://schemas.microsoft.com/office/drawing/2014/main" id="{C5CC7D9A-4ADB-4C85-89A0-C052AE7E8A4D}"/>
              </a:ext>
            </a:extLst>
          </p:cNvPr>
          <p:cNvSpPr/>
          <p:nvPr/>
        </p:nvSpPr>
        <p:spPr>
          <a:xfrm>
            <a:off x="4700659" y="4995949"/>
            <a:ext cx="710788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4" name="TextBox 23">
            <a:extLst>
              <a:ext uri="{FF2B5EF4-FFF2-40B4-BE49-F238E27FC236}">
                <a16:creationId xmlns:a16="http://schemas.microsoft.com/office/drawing/2014/main" id="{D32BB9BC-CB94-4313-B4BF-6A00AF00EBC9}"/>
              </a:ext>
            </a:extLst>
          </p:cNvPr>
          <p:cNvSpPr txBox="1"/>
          <p:nvPr/>
        </p:nvSpPr>
        <p:spPr>
          <a:xfrm>
            <a:off x="4700659" y="4995951"/>
            <a:ext cx="7235703" cy="1200329"/>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panose="020F0302020204030204"/>
                <a:ea typeface="+mn-ea"/>
                <a:cs typeface="Calibri"/>
              </a:rPr>
              <a:t>Isotonix Essentials™ Turn Up is a custom blend of vitamins, amino acids and minerals designed for anyone who needs a daily boost. </a:t>
            </a:r>
          </a:p>
        </p:txBody>
      </p:sp>
      <p:sp>
        <p:nvSpPr>
          <p:cNvPr id="25" name="TextBox 24">
            <a:extLst>
              <a:ext uri="{FF2B5EF4-FFF2-40B4-BE49-F238E27FC236}">
                <a16:creationId xmlns:a16="http://schemas.microsoft.com/office/drawing/2014/main" id="{D32A8C0D-0DD0-4418-939E-24A40BCC6D9B}"/>
              </a:ext>
            </a:extLst>
          </p:cNvPr>
          <p:cNvSpPr txBox="1"/>
          <p:nvPr/>
        </p:nvSpPr>
        <p:spPr>
          <a:xfrm>
            <a:off x="6493661" y="2776507"/>
            <a:ext cx="5604386" cy="523220"/>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prstClr val="white"/>
                </a:solidFill>
                <a:effectLst/>
                <a:uLnTx/>
                <a:uFillTx/>
                <a:latin typeface="Calibri Light" panose="020F0302020204030204"/>
                <a:ea typeface="+mn-ea"/>
                <a:cs typeface="Calibri"/>
              </a:rPr>
              <a:t>ENERG</a:t>
            </a:r>
            <a:r>
              <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Calibri"/>
              </a:rPr>
              <a:t>Y • ALERTNESS • BRAIN HEALTH</a:t>
            </a:r>
            <a:endParaRPr kumimoji="0" lang="en-US" sz="2800" b="0" i="0" u="none" strike="noStrike" kern="1200" cap="none" spc="0" normalizeH="0" baseline="0" noProof="0" dirty="0">
              <a:ln>
                <a:noFill/>
              </a:ln>
              <a:solidFill>
                <a:prstClr val="white">
                  <a:lumMod val="75000"/>
                </a:prstClr>
              </a:solidFill>
              <a:effectLst/>
              <a:uLnTx/>
              <a:uFillTx/>
              <a:latin typeface="Calibri Light" panose="020F0302020204030204"/>
              <a:ea typeface="Roboto Thin" charset="0"/>
              <a:cs typeface="Roboto Thin" charset="0"/>
            </a:endParaRPr>
          </a:p>
        </p:txBody>
      </p:sp>
      <p:sp>
        <p:nvSpPr>
          <p:cNvPr id="26" name="Rectangle 25">
            <a:extLst>
              <a:ext uri="{FF2B5EF4-FFF2-40B4-BE49-F238E27FC236}">
                <a16:creationId xmlns:a16="http://schemas.microsoft.com/office/drawing/2014/main" id="{6A59B947-0D38-4E58-99BB-AF7A20E0789F}"/>
              </a:ext>
            </a:extLst>
          </p:cNvPr>
          <p:cNvSpPr/>
          <p:nvPr/>
        </p:nvSpPr>
        <p:spPr>
          <a:xfrm>
            <a:off x="7344697" y="1859341"/>
            <a:ext cx="3352506" cy="76944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d-ID" sz="44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rPr>
              <a:t>TURN </a:t>
            </a:r>
            <a:r>
              <a:rPr kumimoji="0" lang="en-US" sz="44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rPr>
              <a:t>UP</a:t>
            </a:r>
            <a:endParaRPr kumimoji="0" lang="id-ID" sz="44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endParaRPr>
          </a:p>
        </p:txBody>
      </p:sp>
    </p:spTree>
    <p:extLst>
      <p:ext uri="{BB962C8B-B14F-4D97-AF65-F5344CB8AC3E}">
        <p14:creationId xmlns:p14="http://schemas.microsoft.com/office/powerpoint/2010/main" val="357263629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5021821" y="3812954"/>
            <a:ext cx="6465287" cy="15160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altLang="zh-CN" sz="4800" b="1" i="0" u="none" strike="noStrike" kern="1200" cap="none" spc="0" normalizeH="0" baseline="0" noProof="0" dirty="0">
                <a:ln>
                  <a:noFill/>
                </a:ln>
                <a:solidFill>
                  <a:srgbClr val="FFFFFF"/>
                </a:solidFill>
                <a:effectLst/>
                <a:uLnTx/>
                <a:uFillTx/>
                <a:latin typeface="Calibri" panose="020F0502020204030204"/>
                <a:ea typeface="SimSun" pitchFamily="18" charset="0"/>
                <a:cs typeface="+mn-cs"/>
              </a:rPr>
              <a:t>What does the Shopping Annuity consist of</a:t>
            </a:r>
            <a:r>
              <a:rPr kumimoji="0" lang="zh-CN" altLang="en-US" sz="4800" b="1" i="0" u="none" strike="noStrike" kern="1200" cap="none" spc="0" normalizeH="0" baseline="0" noProof="0" dirty="0">
                <a:ln>
                  <a:noFill/>
                </a:ln>
                <a:solidFill>
                  <a:srgbClr val="FFFFFF"/>
                </a:solidFill>
                <a:effectLst/>
                <a:uLnTx/>
                <a:uFillTx/>
                <a:latin typeface="Calibri" panose="020F0502020204030204"/>
                <a:ea typeface="SimSun" pitchFamily="18" charset="0"/>
                <a:cs typeface="+mn-cs"/>
              </a:rPr>
              <a:t>？</a:t>
            </a:r>
          </a:p>
        </p:txBody>
      </p:sp>
      <p:pic>
        <p:nvPicPr>
          <p:cNvPr id="6" name="Picture 5">
            <a:extLst>
              <a:ext uri="{FF2B5EF4-FFF2-40B4-BE49-F238E27FC236}">
                <a16:creationId xmlns:a16="http://schemas.microsoft.com/office/drawing/2014/main" id="{91376AA8-768A-4C8A-83F7-E131D94A1B66}"/>
              </a:ext>
            </a:extLst>
          </p:cNvPr>
          <p:cNvPicPr>
            <a:picLocks noChangeAspect="1"/>
          </p:cNvPicPr>
          <p:nvPr/>
        </p:nvPicPr>
        <p:blipFill rotWithShape="1">
          <a:blip r:embed="rId3"/>
          <a:srcRect l="13776" r="11126" b="-1"/>
          <a:stretch/>
        </p:blipFill>
        <p:spPr>
          <a:xfrm>
            <a:off x="469579" y="3642409"/>
            <a:ext cx="4097671" cy="3026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3BF0335E-0739-48DB-9E59-7E984C64AC3C}"/>
              </a:ext>
            </a:extLst>
          </p:cNvPr>
          <p:cNvPicPr>
            <a:picLocks noChangeAspect="1"/>
          </p:cNvPicPr>
          <p:nvPr/>
        </p:nvPicPr>
        <p:blipFill rotWithShape="1">
          <a:blip r:embed="rId4"/>
          <a:srcRect l="16829" r="17964" b="1"/>
          <a:stretch/>
        </p:blipFill>
        <p:spPr>
          <a:xfrm>
            <a:off x="469579" y="258532"/>
            <a:ext cx="4160452" cy="29858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Image result for businessman png"/>
          <p:cNvPicPr>
            <a:picLocks noChangeAspect="1" noChangeArrowheads="1"/>
          </p:cNvPicPr>
          <p:nvPr/>
        </p:nvPicPr>
        <p:blipFill rotWithShape="1">
          <a:blip r:embed="rId5">
            <a:extLst>
              <a:ext uri="{28A0092B-C50C-407E-A947-70E740481C1C}">
                <a14:useLocalDpi xmlns:a14="http://schemas.microsoft.com/office/drawing/2010/main" val="0"/>
              </a:ext>
            </a:extLst>
          </a:blip>
          <a:srcRect b="1802"/>
          <a:stretch/>
        </p:blipFill>
        <p:spPr bwMode="auto">
          <a:xfrm>
            <a:off x="8656410" y="372650"/>
            <a:ext cx="3535590" cy="2985818"/>
          </a:xfrm>
          <a:prstGeom prst="rect">
            <a:avLst/>
          </a:prstGeom>
          <a:noFill/>
          <a:extLst>
            <a:ext uri="{909E8E84-426E-40DD-AFC4-6F175D3DCCD1}">
              <a14:hiddenFill xmlns:a14="http://schemas.microsoft.com/office/drawing/2010/main">
                <a:solidFill>
                  <a:srgbClr val="FFFFFF"/>
                </a:solidFill>
              </a14:hiddenFill>
            </a:ext>
          </a:extLst>
        </p:spPr>
      </p:pic>
      <p:cxnSp>
        <p:nvCxnSpPr>
          <p:cNvPr id="78" name="Straight Connector 7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58CEC18-62F1-479A-9718-FBA04CC47951}"/>
              </a:ext>
            </a:extLst>
          </p:cNvPr>
          <p:cNvPicPr>
            <a:picLocks noChangeAspect="1"/>
          </p:cNvPicPr>
          <p:nvPr/>
        </p:nvPicPr>
        <p:blipFill rotWithShape="1">
          <a:blip r:embed="rId6"/>
          <a:srcRect l="13039" r="11360" b="-2"/>
          <a:stretch/>
        </p:blipFill>
        <p:spPr>
          <a:xfrm>
            <a:off x="4835357" y="217517"/>
            <a:ext cx="4160452" cy="3026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 descr="Image result for COMPONENTS">
            <a:extLst>
              <a:ext uri="{FF2B5EF4-FFF2-40B4-BE49-F238E27FC236}">
                <a16:creationId xmlns:a16="http://schemas.microsoft.com/office/drawing/2014/main" id="{4407B997-049B-4D23-B0E1-8FADF156A7A5}"/>
              </a:ext>
            </a:extLst>
          </p:cNvPr>
          <p:cNvPicPr>
            <a:picLocks noChangeAspect="1" noChangeArrowheads="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15171" y="5112377"/>
            <a:ext cx="1902679" cy="129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99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315705" y="3459994"/>
            <a:ext cx="7282500" cy="3377918"/>
          </a:xfrm>
          <a:solidFill>
            <a:schemeClr val="bg1">
              <a:lumMod val="85000"/>
            </a:schemeClr>
          </a:solidFill>
        </p:spPr>
      </p:pic>
      <p:sp>
        <p:nvSpPr>
          <p:cNvPr id="18" name="Rectangle 17"/>
          <p:cNvSpPr/>
          <p:nvPr/>
        </p:nvSpPr>
        <p:spPr>
          <a:xfrm>
            <a:off x="6499068" y="1240374"/>
            <a:ext cx="5332181" cy="1815882"/>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srgbClr val="F26924"/>
                </a:solidFill>
                <a:effectLst/>
                <a:uLnTx/>
                <a:uFillTx/>
                <a:latin typeface="Calibri" panose="020F0502020204030204"/>
                <a:ea typeface="+mn-ea"/>
                <a:cs typeface="Lato Heavy" panose="020F0902020204030203" pitchFamily="34" charset="0"/>
              </a:rPr>
              <a:t>Helps support energy</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srgbClr val="F26924"/>
                </a:solidFill>
                <a:effectLst/>
                <a:uLnTx/>
                <a:uFillTx/>
                <a:latin typeface="Calibri" panose="020F0502020204030204"/>
                <a:ea typeface="+mn-ea"/>
                <a:cs typeface="Lato Heavy" panose="020F0902020204030203" pitchFamily="34" charset="0"/>
              </a:rPr>
              <a:t>Provides antioxidant support </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srgbClr val="F26924"/>
                </a:solidFill>
                <a:effectLst/>
                <a:uLnTx/>
                <a:uFillTx/>
                <a:latin typeface="Calibri" panose="020F0502020204030204"/>
                <a:ea typeface="+mn-ea"/>
                <a:cs typeface="Lato Heavy" panose="020F0902020204030203" pitchFamily="34" charset="0"/>
              </a:rPr>
              <a:t>Helps maintain alertness </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srgbClr val="F26924"/>
                </a:solidFill>
                <a:effectLst/>
                <a:uLnTx/>
                <a:uFillTx/>
                <a:latin typeface="Calibri" panose="020F0502020204030204"/>
                <a:ea typeface="+mn-ea"/>
                <a:cs typeface="Lato Heavy" panose="020F0902020204030203" pitchFamily="34" charset="0"/>
              </a:rPr>
              <a:t>Supports brain health </a:t>
            </a:r>
          </a:p>
        </p:txBody>
      </p:sp>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46819" y="1"/>
            <a:ext cx="3816098" cy="6858003"/>
          </a:xfrm>
        </p:spPr>
      </p:pic>
      <p:sp>
        <p:nvSpPr>
          <p:cNvPr id="11" name="Isosceles Triangle 10"/>
          <p:cNvSpPr/>
          <p:nvPr/>
        </p:nvSpPr>
        <p:spPr>
          <a:xfrm rot="10800000">
            <a:off x="494513" y="0"/>
            <a:ext cx="6876500" cy="3330444"/>
          </a:xfrm>
          <a:prstGeom prst="triangle">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363083" y="726857"/>
            <a:ext cx="5254172" cy="83099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d-ID" sz="48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rPr>
              <a:t>TURN </a:t>
            </a:r>
            <a:r>
              <a:rPr kumimoji="0" lang="en-US" sz="48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rPr>
              <a:t>UP</a:t>
            </a:r>
            <a:endParaRPr kumimoji="0" lang="id-ID" sz="48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endParaRPr>
          </a:p>
        </p:txBody>
      </p:sp>
      <p:grpSp>
        <p:nvGrpSpPr>
          <p:cNvPr id="15" name="Group 14">
            <a:extLst>
              <a:ext uri="{FF2B5EF4-FFF2-40B4-BE49-F238E27FC236}">
                <a16:creationId xmlns:a16="http://schemas.microsoft.com/office/drawing/2014/main" id="{C140FB21-5108-4EFC-BE8B-93E8394E34A5}"/>
              </a:ext>
            </a:extLst>
          </p:cNvPr>
          <p:cNvGrpSpPr/>
          <p:nvPr/>
        </p:nvGrpSpPr>
        <p:grpSpPr>
          <a:xfrm>
            <a:off x="7371013" y="4532248"/>
            <a:ext cx="4559393" cy="1555216"/>
            <a:chOff x="2614447" y="2581543"/>
            <a:chExt cx="8012559" cy="1644430"/>
          </a:xfrm>
        </p:grpSpPr>
        <p:sp>
          <p:nvSpPr>
            <p:cNvPr id="16" name="Half Frame 15">
              <a:extLst>
                <a:ext uri="{FF2B5EF4-FFF2-40B4-BE49-F238E27FC236}">
                  <a16:creationId xmlns:a16="http://schemas.microsoft.com/office/drawing/2014/main" id="{3A0BD7FC-E8AF-4047-943D-24B3A7D4CE0A}"/>
                </a:ext>
              </a:extLst>
            </p:cNvPr>
            <p:cNvSpPr/>
            <p:nvPr/>
          </p:nvSpPr>
          <p:spPr>
            <a:xfrm flipH="1">
              <a:off x="9938767" y="2581543"/>
              <a:ext cx="688239" cy="634610"/>
            </a:xfrm>
            <a:prstGeom prst="halfFrame">
              <a:avLst>
                <a:gd name="adj1" fmla="val 12280"/>
                <a:gd name="adj2" fmla="val 1228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Half Frame 16">
              <a:extLst>
                <a:ext uri="{FF2B5EF4-FFF2-40B4-BE49-F238E27FC236}">
                  <a16:creationId xmlns:a16="http://schemas.microsoft.com/office/drawing/2014/main" id="{B37D4FC2-4ABE-4120-AB73-E6222BD45205}"/>
                </a:ext>
              </a:extLst>
            </p:cNvPr>
            <p:cNvSpPr/>
            <p:nvPr/>
          </p:nvSpPr>
          <p:spPr>
            <a:xfrm flipV="1">
              <a:off x="2614447" y="3591363"/>
              <a:ext cx="688239" cy="634610"/>
            </a:xfrm>
            <a:prstGeom prst="halfFrame">
              <a:avLst>
                <a:gd name="adj1" fmla="val 12280"/>
                <a:gd name="adj2" fmla="val 1228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4D39810-7113-4764-B123-6E35D2EA2C8C}"/>
                </a:ext>
              </a:extLst>
            </p:cNvPr>
            <p:cNvSpPr txBox="1"/>
            <p:nvPr/>
          </p:nvSpPr>
          <p:spPr>
            <a:xfrm>
              <a:off x="2844798" y="2718539"/>
              <a:ext cx="7782207" cy="12691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6600"/>
                  </a:solidFill>
                  <a:effectLst/>
                  <a:uLnTx/>
                  <a:uFillTx/>
                  <a:latin typeface="Calibri" panose="020F0502020204030204"/>
                  <a:ea typeface="+mn-ea"/>
                  <a:cs typeface="+mn-cs"/>
                </a:rPr>
                <a:t>Ideal for those looking to increase energy and support cognitive health</a:t>
              </a:r>
            </a:p>
          </p:txBody>
        </p:sp>
      </p:grpSp>
      <p:sp>
        <p:nvSpPr>
          <p:cNvPr id="23" name="Rectangle 22">
            <a:extLst>
              <a:ext uri="{FF2B5EF4-FFF2-40B4-BE49-F238E27FC236}">
                <a16:creationId xmlns:a16="http://schemas.microsoft.com/office/drawing/2014/main" id="{D704C7A8-01B0-451F-B684-57FF6D8B8376}"/>
              </a:ext>
            </a:extLst>
          </p:cNvPr>
          <p:cNvSpPr/>
          <p:nvPr/>
        </p:nvSpPr>
        <p:spPr>
          <a:xfrm>
            <a:off x="947130" y="6442225"/>
            <a:ext cx="621195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take once daily on empty stomach for maximum absorption</a:t>
            </a:r>
            <a:endParaRPr kumimoji="0" lang="en-US" sz="1800" b="0" i="0" u="none" strike="noStrike" kern="1200" cap="none" spc="0" normalizeH="0" baseline="0" noProof="0" dirty="0">
              <a:ln>
                <a:noFill/>
              </a:ln>
              <a:solidFill>
                <a:srgbClr val="FF66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71926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426257" y="2021620"/>
            <a:ext cx="5254172" cy="83099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d-ID" sz="48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rPr>
              <a:t>TURN DOWN</a:t>
            </a:r>
          </a:p>
        </p:txBody>
      </p:sp>
      <p:sp>
        <p:nvSpPr>
          <p:cNvPr id="6" name="Rectangle 5"/>
          <p:cNvSpPr/>
          <p:nvPr/>
        </p:nvSpPr>
        <p:spPr>
          <a:xfrm flipV="1">
            <a:off x="4950372" y="4906540"/>
            <a:ext cx="659637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4828478" y="4980781"/>
            <a:ext cx="6851951" cy="707886"/>
          </a:xfrm>
          <a:prstGeom prst="rect">
            <a:avLst/>
          </a:prstGeom>
          <a:noFill/>
        </p:spPr>
        <p:txBody>
          <a:bodyPr wrap="square" lIns="91440" tIns="45720" rIns="91440" bIns="4572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Calibri"/>
              </a:rPr>
              <a:t>Designed for relaxation, Isotonix Essentials™ Turn Down features a custom blend of vitamins, amino acids and minerals</a:t>
            </a:r>
          </a:p>
        </p:txBody>
      </p:sp>
      <p:sp>
        <p:nvSpPr>
          <p:cNvPr id="8" name="TextBox 7"/>
          <p:cNvSpPr txBox="1"/>
          <p:nvPr/>
        </p:nvSpPr>
        <p:spPr>
          <a:xfrm>
            <a:off x="5340049" y="2760175"/>
            <a:ext cx="6851951" cy="523220"/>
          </a:xfrm>
          <a:prstGeom prst="rect">
            <a:avLst/>
          </a:prstGeom>
          <a:noFill/>
        </p:spPr>
        <p:txBody>
          <a:bodyPr wrap="square" lIns="91440" tIns="45720" rIns="91440" bIns="4572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Calibri"/>
              </a:rPr>
              <a:t>CALMNESS</a:t>
            </a:r>
            <a:r>
              <a:rPr kumimoji="0" lang="id-ID" sz="2800" b="1" i="0" u="none" strike="noStrike" kern="1200" cap="none" spc="0" normalizeH="0" baseline="0" noProof="0" dirty="0">
                <a:ln>
                  <a:noFill/>
                </a:ln>
                <a:solidFill>
                  <a:prstClr val="white"/>
                </a:solidFill>
                <a:effectLst/>
                <a:uLnTx/>
                <a:uFillTx/>
                <a:latin typeface="Calibri" panose="020F0502020204030204"/>
                <a:ea typeface="+mn-ea"/>
                <a:cs typeface="Calibri"/>
              </a:rPr>
              <a:t> • </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Calibri"/>
              </a:rPr>
              <a:t>RELAXATION</a:t>
            </a:r>
            <a:r>
              <a:rPr kumimoji="0" lang="id-ID" sz="2800" b="1" i="0" u="none" strike="noStrike" kern="1200" cap="none" spc="0" normalizeH="0" baseline="0" noProof="0" dirty="0">
                <a:ln>
                  <a:noFill/>
                </a:ln>
                <a:solidFill>
                  <a:prstClr val="white"/>
                </a:solidFill>
                <a:effectLst/>
                <a:uLnTx/>
                <a:uFillTx/>
                <a:latin typeface="Calibri" panose="020F0502020204030204"/>
                <a:ea typeface="+mn-ea"/>
                <a:cs typeface="Calibri"/>
              </a:rPr>
              <a:t>• </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Calibri"/>
              </a:rPr>
              <a:t>SLEEP</a:t>
            </a:r>
            <a:endParaRPr kumimoji="0" lang="en-US" sz="2800" b="0" i="0" u="none" strike="noStrike" kern="1200" cap="none" spc="0" normalizeH="0" baseline="0" noProof="0" dirty="0">
              <a:ln>
                <a:noFill/>
              </a:ln>
              <a:solidFill>
                <a:prstClr val="white">
                  <a:lumMod val="75000"/>
                </a:prstClr>
              </a:solidFill>
              <a:effectLst/>
              <a:uLnTx/>
              <a:uFillTx/>
              <a:latin typeface="Roboto Thin" charset="0"/>
              <a:ea typeface="Roboto Thin" charset="0"/>
              <a:cs typeface="Roboto Thin" charset="0"/>
            </a:endParaRPr>
          </a:p>
        </p:txBody>
      </p:sp>
      <p:sp>
        <p:nvSpPr>
          <p:cNvPr id="10" name="Rectangle 9"/>
          <p:cNvSpPr/>
          <p:nvPr/>
        </p:nvSpPr>
        <p:spPr>
          <a:xfrm>
            <a:off x="4256690" y="6027003"/>
            <a:ext cx="7423739" cy="70788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rPr>
              <a:t>Code: SG6702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rPr>
              <a:t>Pricing:  UC: S$69.75  SR: S$97.75  BV: 35</a:t>
            </a:r>
          </a:p>
        </p:txBody>
      </p:sp>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031" r="5031"/>
          <a:stretch>
            <a:fillRect/>
          </a:stretch>
        </p:blipFill>
        <p:spPr/>
      </p:pic>
    </p:spTree>
    <p:extLst>
      <p:ext uri="{BB962C8B-B14F-4D97-AF65-F5344CB8AC3E}">
        <p14:creationId xmlns:p14="http://schemas.microsoft.com/office/powerpoint/2010/main" val="149176092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l="-97340" t="-40847" r="-97340"/>
          <a:stretch/>
        </p:blipFill>
        <p:spPr>
          <a:xfrm>
            <a:off x="235853" y="3459994"/>
            <a:ext cx="7442204" cy="3377918"/>
          </a:xfrm>
          <a:solidFill>
            <a:schemeClr val="bg1">
              <a:lumMod val="85000"/>
            </a:schemeClr>
          </a:solidFill>
        </p:spPr>
      </p:pic>
      <p:sp>
        <p:nvSpPr>
          <p:cNvPr id="18" name="Rectangle 17"/>
          <p:cNvSpPr/>
          <p:nvPr/>
        </p:nvSpPr>
        <p:spPr>
          <a:xfrm>
            <a:off x="6499068" y="1240374"/>
            <a:ext cx="5332181" cy="2677656"/>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srgbClr val="006CA3"/>
                </a:solidFill>
                <a:effectLst/>
                <a:uLnTx/>
                <a:uFillTx/>
                <a:latin typeface="Calibri" panose="020F0502020204030204"/>
                <a:ea typeface="+mn-ea"/>
                <a:cs typeface="Lato Heavy" panose="020F0902020204030203" pitchFamily="34" charset="0"/>
              </a:rPr>
              <a:t>May promote calmness and relaxation</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srgbClr val="006CA3"/>
                </a:solidFill>
                <a:effectLst/>
                <a:uLnTx/>
                <a:uFillTx/>
                <a:latin typeface="Calibri" panose="020F0502020204030204"/>
                <a:ea typeface="+mn-ea"/>
                <a:cs typeface="Lato Heavy" panose="020F0902020204030203" pitchFamily="34" charset="0"/>
              </a:rPr>
              <a:t>Supports sleep quality </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srgbClr val="006CA3"/>
                </a:solidFill>
                <a:effectLst/>
                <a:uLnTx/>
                <a:uFillTx/>
                <a:latin typeface="Calibri" panose="020F0502020204030204"/>
                <a:ea typeface="+mn-ea"/>
                <a:cs typeface="Lato Heavy" panose="020F0902020204030203" pitchFamily="34" charset="0"/>
              </a:rPr>
              <a:t>Supports enzyme and hormone production</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srgbClr val="006CA3"/>
                </a:solidFill>
                <a:effectLst/>
                <a:uLnTx/>
                <a:uFillTx/>
                <a:latin typeface="Calibri" panose="020F0502020204030204"/>
                <a:ea typeface="+mn-ea"/>
                <a:cs typeface="Lato Heavy" panose="020F0902020204030203" pitchFamily="34" charset="0"/>
              </a:rPr>
              <a:t>Supports brain health</a:t>
            </a:r>
          </a:p>
        </p:txBody>
      </p:sp>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1443" r="31443"/>
          <a:stretch>
            <a:fillRect/>
          </a:stretch>
        </p:blipFill>
        <p:spPr>
          <a:xfrm>
            <a:off x="46240" y="1"/>
            <a:ext cx="3817256" cy="6858003"/>
          </a:xfrm>
        </p:spPr>
      </p:pic>
      <p:sp>
        <p:nvSpPr>
          <p:cNvPr id="11" name="Isosceles Triangle 10"/>
          <p:cNvSpPr/>
          <p:nvPr/>
        </p:nvSpPr>
        <p:spPr>
          <a:xfrm rot="10800000">
            <a:off x="494513" y="231110"/>
            <a:ext cx="6876500" cy="3099334"/>
          </a:xfrm>
          <a:prstGeom prst="triangl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363083" y="726857"/>
            <a:ext cx="5254172" cy="83099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d-ID" sz="48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rPr>
              <a:t>TURN DOWN</a:t>
            </a:r>
          </a:p>
        </p:txBody>
      </p:sp>
      <p:grpSp>
        <p:nvGrpSpPr>
          <p:cNvPr id="15" name="Group 14">
            <a:extLst>
              <a:ext uri="{FF2B5EF4-FFF2-40B4-BE49-F238E27FC236}">
                <a16:creationId xmlns:a16="http://schemas.microsoft.com/office/drawing/2014/main" id="{C140FB21-5108-4EFC-BE8B-93E8394E34A5}"/>
              </a:ext>
            </a:extLst>
          </p:cNvPr>
          <p:cNvGrpSpPr/>
          <p:nvPr/>
        </p:nvGrpSpPr>
        <p:grpSpPr>
          <a:xfrm>
            <a:off x="7371013" y="4532243"/>
            <a:ext cx="4709009" cy="1801958"/>
            <a:chOff x="2614447" y="2581543"/>
            <a:chExt cx="8275491" cy="1905328"/>
          </a:xfrm>
        </p:grpSpPr>
        <p:sp>
          <p:nvSpPr>
            <p:cNvPr id="16" name="Half Frame 15">
              <a:extLst>
                <a:ext uri="{FF2B5EF4-FFF2-40B4-BE49-F238E27FC236}">
                  <a16:creationId xmlns:a16="http://schemas.microsoft.com/office/drawing/2014/main" id="{3A0BD7FC-E8AF-4047-943D-24B3A7D4CE0A}"/>
                </a:ext>
              </a:extLst>
            </p:cNvPr>
            <p:cNvSpPr/>
            <p:nvPr/>
          </p:nvSpPr>
          <p:spPr>
            <a:xfrm flipH="1">
              <a:off x="9938767" y="2581543"/>
              <a:ext cx="688239" cy="634610"/>
            </a:xfrm>
            <a:prstGeom prst="halfFrame">
              <a:avLst>
                <a:gd name="adj1" fmla="val 12280"/>
                <a:gd name="adj2" fmla="val 1228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Half Frame 16">
              <a:extLst>
                <a:ext uri="{FF2B5EF4-FFF2-40B4-BE49-F238E27FC236}">
                  <a16:creationId xmlns:a16="http://schemas.microsoft.com/office/drawing/2014/main" id="{B37D4FC2-4ABE-4120-AB73-E6222BD45205}"/>
                </a:ext>
              </a:extLst>
            </p:cNvPr>
            <p:cNvSpPr/>
            <p:nvPr/>
          </p:nvSpPr>
          <p:spPr>
            <a:xfrm flipV="1">
              <a:off x="2614447" y="3852261"/>
              <a:ext cx="688239" cy="634610"/>
            </a:xfrm>
            <a:prstGeom prst="halfFrame">
              <a:avLst>
                <a:gd name="adj1" fmla="val 12280"/>
                <a:gd name="adj2" fmla="val 1228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4D39810-7113-4764-B123-6E35D2EA2C8C}"/>
                </a:ext>
              </a:extLst>
            </p:cNvPr>
            <p:cNvSpPr txBox="1"/>
            <p:nvPr/>
          </p:nvSpPr>
          <p:spPr>
            <a:xfrm>
              <a:off x="3107731" y="2640923"/>
              <a:ext cx="7782207" cy="9802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E75B6"/>
                  </a:solidFill>
                  <a:effectLst/>
                  <a:uLnTx/>
                  <a:uFillTx/>
                  <a:latin typeface="Calibri" panose="020F0502020204030204"/>
                  <a:ea typeface="+mn-ea"/>
                  <a:cs typeface="+mn-cs"/>
                </a:rPr>
                <a:t>Ideal for those want to enhance and </a:t>
              </a:r>
              <a:r>
                <a:rPr kumimoji="0" lang="en-US" sz="2400" b="0" i="0" u="none" strike="noStrike" kern="1200" cap="none" spc="0" normalizeH="0" baseline="0" noProof="0" dirty="0" err="1">
                  <a:ln>
                    <a:noFill/>
                  </a:ln>
                  <a:solidFill>
                    <a:srgbClr val="2E75B6"/>
                  </a:solidFill>
                  <a:effectLst/>
                  <a:uLnTx/>
                  <a:uFillTx/>
                  <a:latin typeface="Calibri" panose="020F0502020204030204"/>
                  <a:ea typeface="+mn-ea"/>
                  <a:cs typeface="+mn-cs"/>
                </a:rPr>
                <a:t>stabilise</a:t>
              </a:r>
              <a:r>
                <a:rPr kumimoji="0" lang="en-US" sz="2400" b="0" i="0" u="none" strike="noStrike" kern="1200" cap="none" spc="0" normalizeH="0" baseline="0" noProof="0" dirty="0">
                  <a:ln>
                    <a:noFill/>
                  </a:ln>
                  <a:solidFill>
                    <a:srgbClr val="2E75B6"/>
                  </a:solidFill>
                  <a:effectLst/>
                  <a:uLnTx/>
                  <a:uFillTx/>
                  <a:latin typeface="Calibri" panose="020F0502020204030204"/>
                  <a:ea typeface="+mn-ea"/>
                  <a:cs typeface="+mn-cs"/>
                </a:rPr>
                <a:t> mood, promote mental clarity and support a healthy sleep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300" normalizeH="0" baseline="0" noProof="0" dirty="0">
                <a:ln>
                  <a:noFill/>
                </a:ln>
                <a:solidFill>
                  <a:prstClr val="black"/>
                </a:solidFill>
                <a:effectLst/>
                <a:uLnTx/>
                <a:uFillTx/>
                <a:latin typeface="Lato" panose="020F0502020204030203" pitchFamily="34" charset="0"/>
                <a:ea typeface="+mn-ea"/>
                <a:cs typeface="Lato" panose="020F0502020204030203" pitchFamily="34" charset="0"/>
              </a:endParaRPr>
            </a:p>
          </p:txBody>
        </p:sp>
      </p:grpSp>
      <p:sp>
        <p:nvSpPr>
          <p:cNvPr id="23" name="Rectangle 22">
            <a:extLst>
              <a:ext uri="{FF2B5EF4-FFF2-40B4-BE49-F238E27FC236}">
                <a16:creationId xmlns:a16="http://schemas.microsoft.com/office/drawing/2014/main" id="{D704C7A8-01B0-451F-B684-57FF6D8B8376}"/>
              </a:ext>
            </a:extLst>
          </p:cNvPr>
          <p:cNvSpPr/>
          <p:nvPr/>
        </p:nvSpPr>
        <p:spPr>
          <a:xfrm>
            <a:off x="947130" y="6442225"/>
            <a:ext cx="621195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75B6"/>
                </a:solidFill>
                <a:effectLst/>
                <a:uLnTx/>
                <a:uFillTx/>
                <a:latin typeface="Arial" panose="020B0604020202020204" pitchFamily="34" charset="0"/>
                <a:ea typeface="+mn-ea"/>
                <a:cs typeface="+mn-cs"/>
              </a:rPr>
              <a:t>take once daily on empty stomach for maximum absorption</a:t>
            </a:r>
            <a:endParaRPr kumimoji="0" lang="en-US" sz="1800" b="0" i="0" u="none" strike="noStrike" kern="1200" cap="none" spc="0" normalizeH="0" baseline="0" noProof="0" dirty="0">
              <a:ln>
                <a:noFill/>
              </a:ln>
              <a:solidFill>
                <a:srgbClr val="2E75B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36676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56690" y="6027003"/>
            <a:ext cx="7423739" cy="70788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Lato Heavy" panose="020F0902020204030203" pitchFamily="34" charset="0"/>
              </a:rPr>
              <a:t>Code: SG6701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Light" panose="020F0302020204030204"/>
                <a:ea typeface="+mn-ea"/>
                <a:cs typeface="Lato Heavy" panose="020F0902020204030203" pitchFamily="34" charset="0"/>
              </a:rPr>
              <a:t>Pricing:  UC: S$78.50  SR: S$110.00  BV: 40</a:t>
            </a:r>
          </a:p>
        </p:txBody>
      </p:sp>
      <p:sp>
        <p:nvSpPr>
          <p:cNvPr id="7" name="Rectangle 6"/>
          <p:cNvSpPr/>
          <p:nvPr/>
        </p:nvSpPr>
        <p:spPr>
          <a:xfrm flipV="1">
            <a:off x="4950372" y="4906540"/>
            <a:ext cx="659637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4828478" y="4980781"/>
            <a:ext cx="6851951" cy="1200329"/>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Light" panose="020F0302020204030204"/>
                <a:ea typeface="+mn-ea"/>
                <a:cs typeface="Calibri"/>
              </a:rPr>
              <a:t>More than a multivitamin, Isotonix Women’s Health benefits women by providing a foundation of nutrients that deliver vibrancy.</a:t>
            </a:r>
          </a:p>
        </p:txBody>
      </p:sp>
      <p:pic>
        <p:nvPicPr>
          <p:cNvPr id="11" name="Picture Placeholder 10"/>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006" b="3006"/>
          <a:stretch>
            <a:fillRect/>
          </a:stretch>
        </p:blipFill>
        <p:spPr>
          <a:xfrm>
            <a:off x="0" y="0"/>
            <a:ext cx="9251863" cy="6857999"/>
          </a:xfrm>
        </p:spPr>
      </p:pic>
      <p:sp>
        <p:nvSpPr>
          <p:cNvPr id="12" name="Rectangle 11"/>
          <p:cNvSpPr/>
          <p:nvPr/>
        </p:nvSpPr>
        <p:spPr>
          <a:xfrm>
            <a:off x="7531509" y="1508318"/>
            <a:ext cx="497854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rPr>
              <a:t>WOMEN’S HEALTH</a:t>
            </a:r>
            <a:endParaRPr kumimoji="0" lang="id-ID" sz="40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endParaRPr>
          </a:p>
        </p:txBody>
      </p:sp>
      <p:sp>
        <p:nvSpPr>
          <p:cNvPr id="13" name="TextBox 12"/>
          <p:cNvSpPr txBox="1"/>
          <p:nvPr/>
        </p:nvSpPr>
        <p:spPr>
          <a:xfrm>
            <a:off x="6905666" y="2154540"/>
            <a:ext cx="5604386" cy="523220"/>
          </a:xfrm>
          <a:prstGeom prst="rect">
            <a:avLst/>
          </a:prstGeom>
          <a:noFill/>
        </p:spPr>
        <p:txBody>
          <a:bodyPr wrap="square" lIns="91440" tIns="45720" rIns="9144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Calibri"/>
              </a:rPr>
              <a:t>COMPLEXION • BALANCE • VITALITY</a:t>
            </a:r>
            <a:endParaRPr kumimoji="0" lang="en-US" sz="2800" b="0" i="0" u="none" strike="noStrike" kern="1200" cap="none" spc="0" normalizeH="0" baseline="0" noProof="0" dirty="0">
              <a:ln>
                <a:noFill/>
              </a:ln>
              <a:solidFill>
                <a:prstClr val="white">
                  <a:lumMod val="75000"/>
                </a:prstClr>
              </a:solidFill>
              <a:effectLst/>
              <a:uLnTx/>
              <a:uFillTx/>
              <a:latin typeface="Calibri Light" panose="020F0302020204030204"/>
              <a:ea typeface="Roboto Thin" charset="0"/>
              <a:cs typeface="Roboto Thin" charset="0"/>
            </a:endParaRPr>
          </a:p>
        </p:txBody>
      </p:sp>
      <p:sp>
        <p:nvSpPr>
          <p:cNvPr id="9" name="Rectangle 8">
            <a:extLst>
              <a:ext uri="{FF2B5EF4-FFF2-40B4-BE49-F238E27FC236}">
                <a16:creationId xmlns:a16="http://schemas.microsoft.com/office/drawing/2014/main" id="{01502571-984D-4699-9CFE-21B75F87F7D7}"/>
              </a:ext>
            </a:extLst>
          </p:cNvPr>
          <p:cNvSpPr/>
          <p:nvPr/>
        </p:nvSpPr>
        <p:spPr>
          <a:xfrm>
            <a:off x="8992509" y="39985"/>
            <a:ext cx="373516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Coming Soon</a:t>
            </a:r>
          </a:p>
        </p:txBody>
      </p:sp>
    </p:spTree>
    <p:extLst>
      <p:ext uri="{BB962C8B-B14F-4D97-AF65-F5344CB8AC3E}">
        <p14:creationId xmlns:p14="http://schemas.microsoft.com/office/powerpoint/2010/main" val="199007362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p:cNvSpPr/>
          <p:nvPr/>
        </p:nvSpPr>
        <p:spPr>
          <a:xfrm rot="10800000">
            <a:off x="200963" y="-3"/>
            <a:ext cx="7397241" cy="3401959"/>
          </a:xfrm>
          <a:prstGeom prst="triangle">
            <a:avLst>
              <a:gd name="adj" fmla="val 47599"/>
            </a:avLst>
          </a:prstGeom>
          <a:solidFill>
            <a:srgbClr val="D707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 name="Picture Placeholder 21"/>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315705" y="3537959"/>
            <a:ext cx="7282500" cy="3221988"/>
          </a:xfrm>
          <a:solidFill>
            <a:schemeClr val="bg1">
              <a:lumMod val="85000"/>
            </a:schemeClr>
          </a:solidFill>
        </p:spPr>
      </p:pic>
      <p:sp>
        <p:nvSpPr>
          <p:cNvPr id="18" name="Rectangle 17"/>
          <p:cNvSpPr/>
          <p:nvPr/>
        </p:nvSpPr>
        <p:spPr>
          <a:xfrm>
            <a:off x="6499068" y="1240374"/>
            <a:ext cx="5332181" cy="2677656"/>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srgbClr val="B3025B"/>
                </a:solidFill>
                <a:effectLst/>
                <a:uLnTx/>
                <a:uFillTx/>
                <a:latin typeface="Calibri" panose="020F0502020204030204"/>
                <a:ea typeface="+mn-ea"/>
                <a:cs typeface="Lato Heavy" panose="020F0902020204030203" pitchFamily="34" charset="0"/>
              </a:rPr>
              <a:t>Supports a healthy complexion Helps support healthy bones, teeth and joints</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srgbClr val="B3025B"/>
                </a:solidFill>
                <a:effectLst/>
                <a:uLnTx/>
                <a:uFillTx/>
                <a:latin typeface="Calibri" panose="020F0502020204030204"/>
                <a:ea typeface="+mn-ea"/>
                <a:cs typeface="Lato Heavy" panose="020F0902020204030203" pitchFamily="34" charset="0"/>
              </a:rPr>
              <a:t>Supports healthy muscle and nerve function</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srgbClr val="B3025B"/>
                </a:solidFill>
                <a:effectLst/>
                <a:uLnTx/>
                <a:uFillTx/>
                <a:latin typeface="Calibri" panose="020F0502020204030204"/>
                <a:ea typeface="+mn-ea"/>
                <a:cs typeface="Lato Heavy" panose="020F0902020204030203" pitchFamily="34" charset="0"/>
              </a:rPr>
              <a:t>Supports cardiovascular health</a:t>
            </a:r>
          </a:p>
        </p:txBody>
      </p:sp>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57359" y="1"/>
            <a:ext cx="3795018" cy="6858003"/>
          </a:xfrm>
        </p:spPr>
      </p:pic>
      <p:sp>
        <p:nvSpPr>
          <p:cNvPr id="19" name="Rectangle 18"/>
          <p:cNvSpPr/>
          <p:nvPr/>
        </p:nvSpPr>
        <p:spPr>
          <a:xfrm>
            <a:off x="947130" y="633072"/>
            <a:ext cx="5254172" cy="83099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rPr>
              <a:t>Women’s Health</a:t>
            </a:r>
            <a:endParaRPr kumimoji="0" lang="id-ID" sz="48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endParaRPr>
          </a:p>
        </p:txBody>
      </p:sp>
      <p:grpSp>
        <p:nvGrpSpPr>
          <p:cNvPr id="15" name="Group 14">
            <a:extLst>
              <a:ext uri="{FF2B5EF4-FFF2-40B4-BE49-F238E27FC236}">
                <a16:creationId xmlns:a16="http://schemas.microsoft.com/office/drawing/2014/main" id="{C140FB21-5108-4EFC-BE8B-93E8394E34A5}"/>
              </a:ext>
            </a:extLst>
          </p:cNvPr>
          <p:cNvGrpSpPr/>
          <p:nvPr/>
        </p:nvGrpSpPr>
        <p:grpSpPr>
          <a:xfrm>
            <a:off x="7371013" y="4532243"/>
            <a:ext cx="4559392" cy="1801958"/>
            <a:chOff x="2614447" y="2581543"/>
            <a:chExt cx="8012559" cy="1905328"/>
          </a:xfrm>
        </p:grpSpPr>
        <p:sp>
          <p:nvSpPr>
            <p:cNvPr id="16" name="Half Frame 15">
              <a:extLst>
                <a:ext uri="{FF2B5EF4-FFF2-40B4-BE49-F238E27FC236}">
                  <a16:creationId xmlns:a16="http://schemas.microsoft.com/office/drawing/2014/main" id="{3A0BD7FC-E8AF-4047-943D-24B3A7D4CE0A}"/>
                </a:ext>
              </a:extLst>
            </p:cNvPr>
            <p:cNvSpPr/>
            <p:nvPr/>
          </p:nvSpPr>
          <p:spPr>
            <a:xfrm flipH="1">
              <a:off x="9938767" y="2581543"/>
              <a:ext cx="688239" cy="634610"/>
            </a:xfrm>
            <a:prstGeom prst="halfFrame">
              <a:avLst>
                <a:gd name="adj1" fmla="val 12280"/>
                <a:gd name="adj2" fmla="val 1228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Half Frame 16">
              <a:extLst>
                <a:ext uri="{FF2B5EF4-FFF2-40B4-BE49-F238E27FC236}">
                  <a16:creationId xmlns:a16="http://schemas.microsoft.com/office/drawing/2014/main" id="{B37D4FC2-4ABE-4120-AB73-E6222BD45205}"/>
                </a:ext>
              </a:extLst>
            </p:cNvPr>
            <p:cNvSpPr/>
            <p:nvPr/>
          </p:nvSpPr>
          <p:spPr>
            <a:xfrm flipV="1">
              <a:off x="2614447" y="3852261"/>
              <a:ext cx="688239" cy="634610"/>
            </a:xfrm>
            <a:prstGeom prst="halfFrame">
              <a:avLst>
                <a:gd name="adj1" fmla="val 12280"/>
                <a:gd name="adj2" fmla="val 1228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4D39810-7113-4764-B123-6E35D2EA2C8C}"/>
                </a:ext>
              </a:extLst>
            </p:cNvPr>
            <p:cNvSpPr txBox="1"/>
            <p:nvPr/>
          </p:nvSpPr>
          <p:spPr>
            <a:xfrm>
              <a:off x="2776147" y="2640923"/>
              <a:ext cx="7782208" cy="16597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7076F"/>
                  </a:solidFill>
                  <a:effectLst/>
                  <a:uLnTx/>
                  <a:uFillTx/>
                  <a:latin typeface="Calibri" panose="020F0502020204030204"/>
                  <a:ea typeface="+mn-ea"/>
                  <a:cs typeface="+mn-cs"/>
                </a:rPr>
                <a:t>Females 18 years of age and older who want to support healthy skin and body, specific to women’s needs</a:t>
              </a:r>
            </a:p>
          </p:txBody>
        </p:sp>
      </p:grpSp>
      <p:sp>
        <p:nvSpPr>
          <p:cNvPr id="23" name="Rectangle 22">
            <a:extLst>
              <a:ext uri="{FF2B5EF4-FFF2-40B4-BE49-F238E27FC236}">
                <a16:creationId xmlns:a16="http://schemas.microsoft.com/office/drawing/2014/main" id="{D704C7A8-01B0-451F-B684-57FF6D8B8376}"/>
              </a:ext>
            </a:extLst>
          </p:cNvPr>
          <p:cNvSpPr/>
          <p:nvPr/>
        </p:nvSpPr>
        <p:spPr>
          <a:xfrm>
            <a:off x="947130" y="6442225"/>
            <a:ext cx="621195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7076F"/>
                </a:solidFill>
                <a:effectLst/>
                <a:uLnTx/>
                <a:uFillTx/>
                <a:latin typeface="Arial" panose="020B0604020202020204" pitchFamily="34" charset="0"/>
                <a:ea typeface="+mn-ea"/>
                <a:cs typeface="+mn-cs"/>
              </a:rPr>
              <a:t>take once daily on empty stomach for maximum absorption</a:t>
            </a:r>
            <a:endParaRPr kumimoji="0" lang="en-US" sz="1800" b="0" i="0" u="none" strike="noStrike" kern="1200" cap="none" spc="0" normalizeH="0" baseline="0" noProof="0" dirty="0">
              <a:ln>
                <a:noFill/>
              </a:ln>
              <a:solidFill>
                <a:srgbClr val="D7076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88033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rot="10800000">
            <a:off x="200964" y="-1"/>
            <a:ext cx="7291216" cy="3401959"/>
          </a:xfrm>
          <a:prstGeom prst="triangle">
            <a:avLst>
              <a:gd name="adj" fmla="val 46470"/>
            </a:avLst>
          </a:prstGeom>
          <a:solidFill>
            <a:srgbClr val="D7076F"/>
          </a:solidFill>
          <a:ln>
            <a:solidFill>
              <a:srgbClr val="D707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1190170" y="588593"/>
            <a:ext cx="5254172"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48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rPr>
              <a:t>WOMEN’S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48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rPr>
              <a:t>HEALTH</a:t>
            </a:r>
          </a:p>
        </p:txBody>
      </p:sp>
      <p:sp>
        <p:nvSpPr>
          <p:cNvPr id="8" name="Rectangle 7"/>
          <p:cNvSpPr/>
          <p:nvPr/>
        </p:nvSpPr>
        <p:spPr>
          <a:xfrm>
            <a:off x="6148204" y="1305399"/>
            <a:ext cx="5254172" cy="2677656"/>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srgbClr val="B3025B"/>
                </a:solidFill>
                <a:effectLst/>
                <a:uLnTx/>
                <a:uFillTx/>
                <a:latin typeface="Calibri" panose="020F0502020204030204"/>
                <a:ea typeface="+mn-ea"/>
                <a:cs typeface="Lato Heavy" panose="020F0902020204030203" pitchFamily="34" charset="0"/>
              </a:rPr>
              <a:t>Supports a healthy complexion Helps support healthy bones, teeth and joints</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srgbClr val="B3025B"/>
                </a:solidFill>
                <a:effectLst/>
                <a:uLnTx/>
                <a:uFillTx/>
                <a:latin typeface="Calibri" panose="020F0502020204030204"/>
                <a:ea typeface="+mn-ea"/>
                <a:cs typeface="Lato Heavy" panose="020F0902020204030203" pitchFamily="34" charset="0"/>
              </a:rPr>
              <a:t>Supports healthy muscle and nerve function</a:t>
            </a:r>
          </a:p>
          <a:p>
            <a:pPr marL="457200" marR="0" lvl="0" indent="-457200" algn="l" defTabSz="914400" rtl="0" eaLnBrk="1" fontAlgn="auto" latinLnBrk="0" hangingPunct="1">
              <a:lnSpc>
                <a:spcPct val="100000"/>
              </a:lnSpc>
              <a:spcBef>
                <a:spcPts val="0"/>
              </a:spcBef>
              <a:spcAft>
                <a:spcPts val="0"/>
              </a:spcAft>
              <a:buClrTx/>
              <a:buSzTx/>
              <a:buFont typeface="Arial" charset="0"/>
              <a:buChar char="•"/>
              <a:tabLst/>
              <a:defRPr/>
            </a:pPr>
            <a:r>
              <a:rPr kumimoji="0" lang="en-US" sz="2800" b="0" i="0" u="none" strike="noStrike" kern="1200" cap="none" spc="0" normalizeH="0" baseline="0" noProof="0" dirty="0">
                <a:ln>
                  <a:noFill/>
                </a:ln>
                <a:solidFill>
                  <a:srgbClr val="B3025B"/>
                </a:solidFill>
                <a:effectLst/>
                <a:uLnTx/>
                <a:uFillTx/>
                <a:latin typeface="Calibri" panose="020F0502020204030204"/>
                <a:ea typeface="+mn-ea"/>
                <a:cs typeface="Lato Heavy" panose="020F0902020204030203" pitchFamily="34" charset="0"/>
              </a:rPr>
              <a:t>Supports cardiovascular health</a:t>
            </a:r>
          </a:p>
        </p:txBody>
      </p:sp>
      <p:sp>
        <p:nvSpPr>
          <p:cNvPr id="12" name="Isosceles Triangle 11"/>
          <p:cNvSpPr/>
          <p:nvPr/>
        </p:nvSpPr>
        <p:spPr>
          <a:xfrm>
            <a:off x="540774" y="3465878"/>
            <a:ext cx="7693742" cy="3401959"/>
          </a:xfrm>
          <a:prstGeom prst="triangle">
            <a:avLst>
              <a:gd name="adj" fmla="val 46470"/>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8047" r="28047"/>
          <a:stretch>
            <a:fillRect/>
          </a:stretch>
        </p:blipFill>
        <p:spPr>
          <a:xfrm>
            <a:off x="0" y="2"/>
            <a:ext cx="3795252" cy="6858003"/>
          </a:xfrm>
        </p:spPr>
      </p:pic>
      <p:pic>
        <p:nvPicPr>
          <p:cNvPr id="14" name="Picture 13"/>
          <p:cNvPicPr>
            <a:picLocks noChangeAspect="1"/>
          </p:cNvPicPr>
          <p:nvPr/>
        </p:nvPicPr>
        <p:blipFill>
          <a:blip r:embed="rId4"/>
          <a:stretch>
            <a:fillRect/>
          </a:stretch>
        </p:blipFill>
        <p:spPr>
          <a:xfrm>
            <a:off x="3421620" y="4837471"/>
            <a:ext cx="1494502" cy="1484671"/>
          </a:xfrm>
          <a:prstGeom prst="rect">
            <a:avLst/>
          </a:prstGeom>
        </p:spPr>
      </p:pic>
      <p:grpSp>
        <p:nvGrpSpPr>
          <p:cNvPr id="9" name="Group 8">
            <a:extLst>
              <a:ext uri="{FF2B5EF4-FFF2-40B4-BE49-F238E27FC236}">
                <a16:creationId xmlns:a16="http://schemas.microsoft.com/office/drawing/2014/main" id="{C76C2CA4-83DE-4A2E-A8D1-79ADCF840A9B}"/>
              </a:ext>
            </a:extLst>
          </p:cNvPr>
          <p:cNvGrpSpPr/>
          <p:nvPr/>
        </p:nvGrpSpPr>
        <p:grpSpPr>
          <a:xfrm>
            <a:off x="7275881" y="4699861"/>
            <a:ext cx="4972338" cy="1813729"/>
            <a:chOff x="2614447" y="2581543"/>
            <a:chExt cx="8275491" cy="2073777"/>
          </a:xfrm>
        </p:grpSpPr>
        <p:sp>
          <p:nvSpPr>
            <p:cNvPr id="11" name="Half Frame 10">
              <a:extLst>
                <a:ext uri="{FF2B5EF4-FFF2-40B4-BE49-F238E27FC236}">
                  <a16:creationId xmlns:a16="http://schemas.microsoft.com/office/drawing/2014/main" id="{0A810698-AF82-4768-9AB0-110E960AAF36}"/>
                </a:ext>
              </a:extLst>
            </p:cNvPr>
            <p:cNvSpPr/>
            <p:nvPr/>
          </p:nvSpPr>
          <p:spPr>
            <a:xfrm flipH="1">
              <a:off x="9938767" y="2581543"/>
              <a:ext cx="688239" cy="634610"/>
            </a:xfrm>
            <a:prstGeom prst="halfFrame">
              <a:avLst>
                <a:gd name="adj1" fmla="val 12280"/>
                <a:gd name="adj2" fmla="val 1228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Half Frame 12">
              <a:extLst>
                <a:ext uri="{FF2B5EF4-FFF2-40B4-BE49-F238E27FC236}">
                  <a16:creationId xmlns:a16="http://schemas.microsoft.com/office/drawing/2014/main" id="{823C338F-235A-449A-A0D1-5F1E99221CB9}"/>
                </a:ext>
              </a:extLst>
            </p:cNvPr>
            <p:cNvSpPr/>
            <p:nvPr/>
          </p:nvSpPr>
          <p:spPr>
            <a:xfrm flipV="1">
              <a:off x="2614447" y="3852261"/>
              <a:ext cx="688239" cy="634610"/>
            </a:xfrm>
            <a:prstGeom prst="halfFrame">
              <a:avLst>
                <a:gd name="adj1" fmla="val 12280"/>
                <a:gd name="adj2" fmla="val 1228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B26D2D6-AE06-45C7-A59F-C74A47FB84BB}"/>
                </a:ext>
              </a:extLst>
            </p:cNvPr>
            <p:cNvSpPr txBox="1"/>
            <p:nvPr/>
          </p:nvSpPr>
          <p:spPr>
            <a:xfrm>
              <a:off x="3107731" y="2640923"/>
              <a:ext cx="7782207" cy="20143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7076F"/>
                  </a:solidFill>
                  <a:effectLst/>
                  <a:uLnTx/>
                  <a:uFillTx/>
                  <a:latin typeface="Calibri" panose="020F0502020204030204"/>
                  <a:ea typeface="+mn-ea"/>
                  <a:cs typeface="+mn-cs"/>
                </a:rPr>
                <a:t>Females 18 years of age and older who want to support healthy skin and body, specific to women’s needs</a:t>
              </a:r>
            </a:p>
          </p:txBody>
        </p:sp>
      </p:grpSp>
      <p:sp>
        <p:nvSpPr>
          <p:cNvPr id="16" name="Rectangle 15">
            <a:extLst>
              <a:ext uri="{FF2B5EF4-FFF2-40B4-BE49-F238E27FC236}">
                <a16:creationId xmlns:a16="http://schemas.microsoft.com/office/drawing/2014/main" id="{7B524369-474F-416C-9D49-8A42C7E47B65}"/>
              </a:ext>
            </a:extLst>
          </p:cNvPr>
          <p:cNvSpPr/>
          <p:nvPr/>
        </p:nvSpPr>
        <p:spPr>
          <a:xfrm>
            <a:off x="985663" y="6405407"/>
            <a:ext cx="621195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7076F"/>
                </a:solidFill>
                <a:effectLst/>
                <a:uLnTx/>
                <a:uFillTx/>
                <a:latin typeface="Arial" panose="020B0604020202020204" pitchFamily="34" charset="0"/>
                <a:ea typeface="+mn-ea"/>
                <a:cs typeface="+mn-cs"/>
              </a:rPr>
              <a:t>take once daily on empty stomach for maximum absorption</a:t>
            </a:r>
            <a:endParaRPr kumimoji="0" lang="en-US" sz="1800" b="0" i="0" u="none" strike="noStrike" kern="1200" cap="none" spc="0" normalizeH="0" baseline="0" noProof="0" dirty="0">
              <a:ln>
                <a:noFill/>
              </a:ln>
              <a:solidFill>
                <a:srgbClr val="D7076F"/>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E9F8EA60-F99A-425F-8610-4712A4292E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8EDAA009-BA60-40F4-B1DB-18840BCA54DA}"/>
              </a:ext>
            </a:extLst>
          </p:cNvPr>
          <p:cNvPicPr>
            <a:picLocks noChangeAspect="1"/>
          </p:cNvPicPr>
          <p:nvPr/>
        </p:nvPicPr>
        <p:blipFill>
          <a:blip r:embed="rId6" cstate="hqprint">
            <a:lum bright="70000" contrast="-70000"/>
            <a:extLst>
              <a:ext uri="{28A0092B-C50C-407E-A947-70E740481C1C}">
                <a14:useLocalDpi xmlns:a14="http://schemas.microsoft.com/office/drawing/2010/main" val="0"/>
              </a:ext>
            </a:extLst>
          </a:blip>
          <a:stretch>
            <a:fillRect/>
          </a:stretch>
        </p:blipFill>
        <p:spPr>
          <a:xfrm>
            <a:off x="6642797" y="2365725"/>
            <a:ext cx="2690330" cy="1718259"/>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45FF0B39-9DCD-42CC-BE72-D1E477446E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1331" y="-536875"/>
            <a:ext cx="7693741" cy="8005505"/>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2CDB25CC-3E2F-4361-AE1D-B86BB568A4B0}"/>
              </a:ext>
            </a:extLst>
          </p:cNvPr>
          <p:cNvPicPr>
            <a:picLocks noChangeAspect="1"/>
          </p:cNvPicPr>
          <p:nvPr/>
        </p:nvPicPr>
        <p:blipFill>
          <a:blip r:embed="rId8"/>
          <a:stretch>
            <a:fillRect/>
          </a:stretch>
        </p:blipFill>
        <p:spPr>
          <a:xfrm>
            <a:off x="304201" y="588593"/>
            <a:ext cx="3337822" cy="5966589"/>
          </a:xfrm>
          <a:prstGeom prst="rect">
            <a:avLst/>
          </a:prstGeom>
        </p:spPr>
      </p:pic>
    </p:spTree>
    <p:extLst>
      <p:ext uri="{BB962C8B-B14F-4D97-AF65-F5344CB8AC3E}">
        <p14:creationId xmlns:p14="http://schemas.microsoft.com/office/powerpoint/2010/main" val="369292677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Image result for coff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12191999" cy="6858000"/>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Group 53"/>
          <p:cNvGrpSpPr/>
          <p:nvPr/>
        </p:nvGrpSpPr>
        <p:grpSpPr>
          <a:xfrm>
            <a:off x="747772" y="2068478"/>
            <a:ext cx="2147480" cy="2803892"/>
            <a:chOff x="957322" y="2068478"/>
            <a:chExt cx="2147480" cy="2803892"/>
          </a:xfrm>
        </p:grpSpPr>
        <p:sp>
          <p:nvSpPr>
            <p:cNvPr id="33" name="Rectangle 32"/>
            <p:cNvSpPr/>
            <p:nvPr/>
          </p:nvSpPr>
          <p:spPr>
            <a:xfrm>
              <a:off x="1086182" y="2068478"/>
              <a:ext cx="1889760" cy="1833532"/>
            </a:xfrm>
            <a:prstGeom prst="ellipse">
              <a:avLst/>
            </a:prstGeom>
            <a:solidFill>
              <a:schemeClr val="accent1">
                <a:lumMod val="20000"/>
                <a:lumOff val="80000"/>
                <a:alpha val="78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1" name="TextBox 30"/>
            <p:cNvSpPr txBox="1"/>
            <p:nvPr/>
          </p:nvSpPr>
          <p:spPr>
            <a:xfrm>
              <a:off x="957322" y="3963506"/>
              <a:ext cx="2147480" cy="908864"/>
            </a:xfrm>
            <a:prstGeom prst="ellipse">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Clean Ingredients</a:t>
              </a:r>
            </a:p>
          </p:txBody>
        </p:sp>
        <p:pic>
          <p:nvPicPr>
            <p:cNvPr id="64516" name="Picture 4" descr="Related image"/>
            <p:cNvPicPr>
              <a:picLocks noChangeAspect="1" noChangeArrowheads="1"/>
            </p:cNvPicPr>
            <p:nvPr/>
          </p:nvPicPr>
          <p:blipFill>
            <a:blip r:embed="rId3" cstate="hq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88860" y="2290750"/>
              <a:ext cx="1333978" cy="13339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2660482" y="2068478"/>
            <a:ext cx="2529326" cy="2822942"/>
            <a:chOff x="2870032" y="2068478"/>
            <a:chExt cx="2529326" cy="2822942"/>
          </a:xfrm>
        </p:grpSpPr>
        <p:sp>
          <p:nvSpPr>
            <p:cNvPr id="38" name="Rectangle 37"/>
            <p:cNvSpPr/>
            <p:nvPr/>
          </p:nvSpPr>
          <p:spPr>
            <a:xfrm>
              <a:off x="3212162" y="2068478"/>
              <a:ext cx="1889760" cy="1834051"/>
            </a:xfrm>
            <a:prstGeom prst="ellipse">
              <a:avLst/>
            </a:prstGeom>
            <a:solidFill>
              <a:schemeClr val="accent1">
                <a:lumMod val="20000"/>
                <a:lumOff val="80000"/>
                <a:alpha val="78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6" name="TextBox 35"/>
            <p:cNvSpPr txBox="1"/>
            <p:nvPr/>
          </p:nvSpPr>
          <p:spPr>
            <a:xfrm>
              <a:off x="2870032" y="3982556"/>
              <a:ext cx="2529326" cy="908864"/>
            </a:xfrm>
            <a:prstGeom prst="ellipse">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No GMO Detected</a:t>
              </a:r>
            </a:p>
          </p:txBody>
        </p:sp>
        <p:pic>
          <p:nvPicPr>
            <p:cNvPr id="64518" name="Picture 6" descr="Image result for gmo icon"/>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88136" y="2124832"/>
              <a:ext cx="1733361" cy="17333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p:cNvGrpSpPr/>
          <p:nvPr/>
        </p:nvGrpSpPr>
        <p:grpSpPr>
          <a:xfrm>
            <a:off x="4918764" y="2068478"/>
            <a:ext cx="2309416" cy="2822942"/>
            <a:chOff x="5128314" y="2068478"/>
            <a:chExt cx="2309416" cy="2822942"/>
          </a:xfrm>
        </p:grpSpPr>
        <p:sp>
          <p:nvSpPr>
            <p:cNvPr id="43" name="Rectangle 42"/>
            <p:cNvSpPr/>
            <p:nvPr/>
          </p:nvSpPr>
          <p:spPr>
            <a:xfrm>
              <a:off x="5338142" y="2068478"/>
              <a:ext cx="1889760" cy="1834051"/>
            </a:xfrm>
            <a:prstGeom prst="ellipse">
              <a:avLst/>
            </a:prstGeom>
            <a:solidFill>
              <a:schemeClr val="accent1">
                <a:lumMod val="20000"/>
                <a:lumOff val="80000"/>
                <a:alpha val="78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41" name="TextBox 40"/>
            <p:cNvSpPr txBox="1"/>
            <p:nvPr/>
          </p:nvSpPr>
          <p:spPr>
            <a:xfrm>
              <a:off x="5128314" y="3982556"/>
              <a:ext cx="2309416" cy="908864"/>
            </a:xfrm>
            <a:prstGeom prst="ellipse">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Gluten Free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Options</a:t>
              </a:r>
            </a:p>
          </p:txBody>
        </p:sp>
        <p:pic>
          <p:nvPicPr>
            <p:cNvPr id="64520" name="Picture 8" descr="Image result for gluten icon"/>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94513" y="2205743"/>
              <a:ext cx="1571313" cy="15713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p:cNvGrpSpPr/>
          <p:nvPr/>
        </p:nvGrpSpPr>
        <p:grpSpPr>
          <a:xfrm>
            <a:off x="9312114" y="2068478"/>
            <a:ext cx="2553357" cy="2796022"/>
            <a:chOff x="7132323" y="2068478"/>
            <a:chExt cx="2553357" cy="2796022"/>
          </a:xfrm>
        </p:grpSpPr>
        <p:sp>
          <p:nvSpPr>
            <p:cNvPr id="48" name="Rectangle 47"/>
            <p:cNvSpPr/>
            <p:nvPr/>
          </p:nvSpPr>
          <p:spPr>
            <a:xfrm>
              <a:off x="7464122" y="2068478"/>
              <a:ext cx="1889760" cy="1834051"/>
            </a:xfrm>
            <a:prstGeom prst="ellipse">
              <a:avLst/>
            </a:prstGeom>
            <a:solidFill>
              <a:schemeClr val="accent1">
                <a:lumMod val="20000"/>
                <a:lumOff val="80000"/>
                <a:alpha val="78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46" name="TextBox 45"/>
            <p:cNvSpPr txBox="1"/>
            <p:nvPr/>
          </p:nvSpPr>
          <p:spPr>
            <a:xfrm>
              <a:off x="7132323" y="3955636"/>
              <a:ext cx="2553357" cy="908864"/>
            </a:xfrm>
            <a:prstGeom prst="ellipse">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Clear Instructions</a:t>
              </a:r>
            </a:p>
          </p:txBody>
        </p:sp>
        <p:pic>
          <p:nvPicPr>
            <p:cNvPr id="64522" name="Picture 10" descr="Image result for instruction icon"/>
            <p:cNvPicPr>
              <a:picLocks noChangeAspect="1" noChangeArrowheads="1"/>
            </p:cNvPicPr>
            <p:nvPr/>
          </p:nvPicPr>
          <p:blipFill>
            <a:blip r:embed="rId6" cstate="hq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74565" y="2341342"/>
              <a:ext cx="1297900" cy="12979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7345158" y="2068478"/>
            <a:ext cx="1889760" cy="2601265"/>
            <a:chOff x="9584396" y="2068478"/>
            <a:chExt cx="1889760" cy="2601265"/>
          </a:xfrm>
        </p:grpSpPr>
        <p:sp>
          <p:nvSpPr>
            <p:cNvPr id="53" name="Rectangle 52"/>
            <p:cNvSpPr/>
            <p:nvPr/>
          </p:nvSpPr>
          <p:spPr>
            <a:xfrm>
              <a:off x="9584396" y="2068478"/>
              <a:ext cx="1889760" cy="1854070"/>
            </a:xfrm>
            <a:prstGeom prst="ellipse">
              <a:avLst/>
            </a:prstGeom>
            <a:solidFill>
              <a:schemeClr val="accent1">
                <a:lumMod val="20000"/>
                <a:lumOff val="80000"/>
                <a:alpha val="78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51" name="TextBox 50"/>
            <p:cNvSpPr txBox="1"/>
            <p:nvPr/>
          </p:nvSpPr>
          <p:spPr>
            <a:xfrm>
              <a:off x="9703676" y="4150392"/>
              <a:ext cx="1651200" cy="519351"/>
            </a:xfrm>
            <a:prstGeom prst="ellipse">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rPr>
                <a:t>Results</a:t>
              </a:r>
            </a:p>
          </p:txBody>
        </p:sp>
        <p:pic>
          <p:nvPicPr>
            <p:cNvPr id="64524" name="Picture 12" descr="Image result for results icon"/>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90849" y="2209227"/>
              <a:ext cx="1415501" cy="1415501"/>
            </a:xfrm>
            <a:prstGeom prst="rect">
              <a:avLst/>
            </a:prstGeom>
            <a:noFill/>
            <a:extLst>
              <a:ext uri="{909E8E84-426E-40DD-AFC4-6F175D3DCCD1}">
                <a14:hiddenFill xmlns:a14="http://schemas.microsoft.com/office/drawing/2010/main">
                  <a:solidFill>
                    <a:srgbClr val="FFFFFF"/>
                  </a:solidFill>
                </a14:hiddenFill>
              </a:ext>
            </a:extLst>
          </p:spPr>
        </p:pic>
      </p:grpSp>
      <p:sp>
        <p:nvSpPr>
          <p:cNvPr id="65" name="TextBox 64"/>
          <p:cNvSpPr txBox="1"/>
          <p:nvPr/>
        </p:nvSpPr>
        <p:spPr>
          <a:xfrm>
            <a:off x="0" y="641824"/>
            <a:ext cx="12191999" cy="784830"/>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What are customers looking for?</a:t>
            </a:r>
          </a:p>
        </p:txBody>
      </p:sp>
      <p:sp>
        <p:nvSpPr>
          <p:cNvPr id="66" name="TextBox 65"/>
          <p:cNvSpPr txBox="1"/>
          <p:nvPr/>
        </p:nvSpPr>
        <p:spPr>
          <a:xfrm>
            <a:off x="0" y="5273139"/>
            <a:ext cx="1219199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SUCCESS</a:t>
            </a:r>
          </a:p>
        </p:txBody>
      </p:sp>
    </p:spTree>
    <p:extLst>
      <p:ext uri="{BB962C8B-B14F-4D97-AF65-F5344CB8AC3E}">
        <p14:creationId xmlns:p14="http://schemas.microsoft.com/office/powerpoint/2010/main" val="24328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anim calcmode="lin" valueType="num">
                                      <p:cBhvr>
                                        <p:cTn id="8" dur="500" fill="hold"/>
                                        <p:tgtEl>
                                          <p:spTgt spid="54"/>
                                        </p:tgtEl>
                                        <p:attrNameLst>
                                          <p:attrName>ppt_x</p:attrName>
                                        </p:attrNameLst>
                                      </p:cBhvr>
                                      <p:tavLst>
                                        <p:tav tm="0">
                                          <p:val>
                                            <p:strVal val="#ppt_x"/>
                                          </p:val>
                                        </p:tav>
                                        <p:tav tm="100000">
                                          <p:val>
                                            <p:strVal val="#ppt_x"/>
                                          </p:val>
                                        </p:tav>
                                      </p:tavLst>
                                    </p:anim>
                                    <p:anim calcmode="lin" valueType="num">
                                      <p:cBhvr>
                                        <p:cTn id="9" dur="50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anim calcmode="lin" valueType="num">
                                      <p:cBhvr>
                                        <p:cTn id="14" dur="500" fill="hold"/>
                                        <p:tgtEl>
                                          <p:spTgt spid="55"/>
                                        </p:tgtEl>
                                        <p:attrNameLst>
                                          <p:attrName>ppt_x</p:attrName>
                                        </p:attrNameLst>
                                      </p:cBhvr>
                                      <p:tavLst>
                                        <p:tav tm="0">
                                          <p:val>
                                            <p:strVal val="#ppt_x"/>
                                          </p:val>
                                        </p:tav>
                                        <p:tav tm="100000">
                                          <p:val>
                                            <p:strVal val="#ppt_x"/>
                                          </p:val>
                                        </p:tav>
                                      </p:tavLst>
                                    </p:anim>
                                    <p:anim calcmode="lin" valueType="num">
                                      <p:cBhvr>
                                        <p:cTn id="15" dur="500" fill="hold"/>
                                        <p:tgtEl>
                                          <p:spTgt spid="5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anim calcmode="lin" valueType="num">
                                      <p:cBhvr>
                                        <p:cTn id="20" dur="500" fill="hold"/>
                                        <p:tgtEl>
                                          <p:spTgt spid="56"/>
                                        </p:tgtEl>
                                        <p:attrNameLst>
                                          <p:attrName>ppt_x</p:attrName>
                                        </p:attrNameLst>
                                      </p:cBhvr>
                                      <p:tavLst>
                                        <p:tav tm="0">
                                          <p:val>
                                            <p:strVal val="#ppt_x"/>
                                          </p:val>
                                        </p:tav>
                                        <p:tav tm="100000">
                                          <p:val>
                                            <p:strVal val="#ppt_x"/>
                                          </p:val>
                                        </p:tav>
                                      </p:tavLst>
                                    </p:anim>
                                    <p:anim calcmode="lin" valueType="num">
                                      <p:cBhvr>
                                        <p:cTn id="21" dur="500" fill="hold"/>
                                        <p:tgtEl>
                                          <p:spTgt spid="5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anim calcmode="lin" valueType="num">
                                      <p:cBhvr>
                                        <p:cTn id="26" dur="500" fill="hold"/>
                                        <p:tgtEl>
                                          <p:spTgt spid="58"/>
                                        </p:tgtEl>
                                        <p:attrNameLst>
                                          <p:attrName>ppt_x</p:attrName>
                                        </p:attrNameLst>
                                      </p:cBhvr>
                                      <p:tavLst>
                                        <p:tav tm="0">
                                          <p:val>
                                            <p:strVal val="#ppt_x"/>
                                          </p:val>
                                        </p:tav>
                                        <p:tav tm="100000">
                                          <p:val>
                                            <p:strVal val="#ppt_x"/>
                                          </p:val>
                                        </p:tav>
                                      </p:tavLst>
                                    </p:anim>
                                    <p:anim calcmode="lin" valueType="num">
                                      <p:cBhvr>
                                        <p:cTn id="27" dur="500" fill="hold"/>
                                        <p:tgtEl>
                                          <p:spTgt spid="5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anim calcmode="lin" valueType="num">
                                      <p:cBhvr>
                                        <p:cTn id="32" dur="500" fill="hold"/>
                                        <p:tgtEl>
                                          <p:spTgt spid="57"/>
                                        </p:tgtEl>
                                        <p:attrNameLst>
                                          <p:attrName>ppt_x</p:attrName>
                                        </p:attrNameLst>
                                      </p:cBhvr>
                                      <p:tavLst>
                                        <p:tav tm="0">
                                          <p:val>
                                            <p:strVal val="#ppt_x"/>
                                          </p:val>
                                        </p:tav>
                                        <p:tav tm="100000">
                                          <p:val>
                                            <p:strVal val="#ppt_x"/>
                                          </p:val>
                                        </p:tav>
                                      </p:tavLst>
                                    </p:anim>
                                    <p:anim calcmode="lin" valueType="num">
                                      <p:cBhvr>
                                        <p:cTn id="33" dur="500" fill="hold"/>
                                        <p:tgtEl>
                                          <p:spTgt spid="5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1000"/>
                                        <p:tgtEl>
                                          <p:spTgt spid="66"/>
                                        </p:tgtEl>
                                      </p:cBhvr>
                                    </p:animEffect>
                                    <p:anim calcmode="lin" valueType="num">
                                      <p:cBhvr>
                                        <p:cTn id="38" dur="1000" fill="hold"/>
                                        <p:tgtEl>
                                          <p:spTgt spid="66"/>
                                        </p:tgtEl>
                                        <p:attrNameLst>
                                          <p:attrName>ppt_x</p:attrName>
                                        </p:attrNameLst>
                                      </p:cBhvr>
                                      <p:tavLst>
                                        <p:tav tm="0">
                                          <p:val>
                                            <p:strVal val="#ppt_x"/>
                                          </p:val>
                                        </p:tav>
                                        <p:tav tm="100000">
                                          <p:val>
                                            <p:strVal val="#ppt_x"/>
                                          </p:val>
                                        </p:tav>
                                      </p:tavLst>
                                    </p:anim>
                                    <p:anim calcmode="lin" valueType="num">
                                      <p:cBhvr>
                                        <p:cTn id="3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Image result for coff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12191999" cy="6858000"/>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TextBox 64"/>
          <p:cNvSpPr txBox="1"/>
          <p:nvPr/>
        </p:nvSpPr>
        <p:spPr>
          <a:xfrm>
            <a:off x="0" y="424110"/>
            <a:ext cx="12191999" cy="784830"/>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Two Major Ingredients</a:t>
            </a:r>
          </a:p>
        </p:txBody>
      </p:sp>
      <p:sp>
        <p:nvSpPr>
          <p:cNvPr id="6" name="Rectangle 5"/>
          <p:cNvSpPr/>
          <p:nvPr/>
        </p:nvSpPr>
        <p:spPr>
          <a:xfrm>
            <a:off x="5120172" y="4208923"/>
            <a:ext cx="5324201" cy="1569917"/>
          </a:xfrm>
          <a:prstGeom prst="rect">
            <a:avLst/>
          </a:prstGeom>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Ingredient 2:</a:t>
            </a:r>
            <a:endParaRPr kumimoji="0" lang="en-US" sz="4000" b="0" i="0" u="none" strike="noStrike" kern="1200" cap="none" spc="0" normalizeH="0" baseline="0" noProof="0" dirty="0">
              <a:ln>
                <a:noFill/>
              </a:ln>
              <a:solidFill>
                <a:prstClr val="white"/>
              </a:solidFill>
              <a:effectLst/>
              <a:uLnTx/>
              <a:uFillTx/>
              <a:latin typeface="Raleway" panose="020B0503030101060003" pitchFamily="34" charset="0"/>
              <a:ea typeface="Lato" panose="020F0502020204030203" pitchFamily="34" charset="0"/>
              <a:cs typeface="Lato" panose="020F0502020204030203" pitchFamily="34" charset="0"/>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Raleway" panose="020B0503030101060003" pitchFamily="34" charset="0"/>
                <a:ea typeface="Lato" panose="020F0502020204030203" pitchFamily="34" charset="0"/>
                <a:cs typeface="Lato" panose="020F0502020204030203" pitchFamily="34" charset="0"/>
              </a:rPr>
              <a:t>WellTrim</a:t>
            </a:r>
            <a:r>
              <a:rPr kumimoji="0" lang="en-US" sz="4400" b="1" i="0" u="none" strike="noStrike" kern="1200" cap="none" spc="0" normalizeH="0" baseline="30000" noProof="0" dirty="0">
                <a:ln>
                  <a:noFill/>
                </a:ln>
                <a:solidFill>
                  <a:prstClr val="white"/>
                </a:solidFill>
                <a:effectLst/>
                <a:uLnTx/>
                <a:uFillTx/>
                <a:latin typeface="Raleway" panose="020B0503030101060003" pitchFamily="34" charset="0"/>
                <a:ea typeface="Lato" panose="020F0502020204030203" pitchFamily="34" charset="0"/>
                <a:cs typeface="Lato" panose="020F0502020204030203" pitchFamily="34" charset="0"/>
              </a:rPr>
              <a:t>®</a:t>
            </a:r>
            <a:r>
              <a:rPr kumimoji="0" lang="en-US" sz="4400" b="1" i="0" u="none" strike="noStrike" kern="1200" cap="none" spc="0" normalizeH="0" baseline="0" noProof="0" dirty="0">
                <a:ln>
                  <a:noFill/>
                </a:ln>
                <a:solidFill>
                  <a:prstClr val="white"/>
                </a:solidFill>
                <a:effectLst/>
                <a:uLnTx/>
                <a:uFillTx/>
                <a:latin typeface="Raleway" panose="020B0503030101060003" pitchFamily="34" charset="0"/>
                <a:ea typeface="Lato" panose="020F0502020204030203" pitchFamily="34" charset="0"/>
                <a:cs typeface="Lato" panose="020F0502020204030203" pitchFamily="34" charset="0"/>
              </a:rPr>
              <a:t> </a:t>
            </a:r>
            <a:r>
              <a:rPr kumimoji="0" lang="en-US" sz="4400" b="1" i="0" u="none" strike="noStrike" kern="1200" cap="none" spc="0" normalizeH="0" baseline="0" noProof="0" dirty="0" err="1">
                <a:ln>
                  <a:noFill/>
                </a:ln>
                <a:solidFill>
                  <a:prstClr val="white"/>
                </a:solidFill>
                <a:effectLst/>
                <a:uLnTx/>
                <a:uFillTx/>
                <a:latin typeface="Raleway" panose="020B0503030101060003" pitchFamily="34" charset="0"/>
                <a:ea typeface="Lato" panose="020F0502020204030203" pitchFamily="34" charset="0"/>
                <a:cs typeface="Lato" panose="020F0502020204030203" pitchFamily="34" charset="0"/>
              </a:rPr>
              <a:t>iG</a:t>
            </a:r>
            <a:endParaRPr kumimoji="0" lang="en-US" sz="4400" b="1" i="0" u="none" strike="noStrike" kern="1200" cap="none" spc="0" normalizeH="0" baseline="0" noProof="0" dirty="0">
              <a:ln>
                <a:noFill/>
              </a:ln>
              <a:solidFill>
                <a:prstClr val="white"/>
              </a:solidFill>
              <a:effectLst/>
              <a:uLnTx/>
              <a:uFillTx/>
              <a:latin typeface="Raleway" panose="020B0503030101060003" pitchFamily="34" charset="0"/>
              <a:ea typeface="Lato" panose="020F0502020204030203" pitchFamily="34" charset="0"/>
              <a:cs typeface="Lato" panose="020F0502020204030203" pitchFamily="34" charset="0"/>
            </a:endParaRPr>
          </a:p>
        </p:txBody>
      </p:sp>
      <p:sp>
        <p:nvSpPr>
          <p:cNvPr id="7" name="Rectangle 6">
            <a:extLst>
              <a:ext uri="{FF2B5EF4-FFF2-40B4-BE49-F238E27FC236}">
                <a16:creationId xmlns:a16="http://schemas.microsoft.com/office/drawing/2014/main" id="{676B3608-FA37-48BF-8960-8FDE4937E57B}"/>
              </a:ext>
            </a:extLst>
          </p:cNvPr>
          <p:cNvSpPr/>
          <p:nvPr/>
        </p:nvSpPr>
        <p:spPr>
          <a:xfrm>
            <a:off x="5010941" y="1503546"/>
            <a:ext cx="7181058" cy="2315249"/>
          </a:xfrm>
          <a:prstGeom prst="rect">
            <a:avLst/>
          </a:prstGeom>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Ingredient 1:</a:t>
            </a:r>
            <a:endParaRPr kumimoji="0" lang="en-US" sz="4000" b="0" i="0" u="none" strike="noStrike" kern="1200" cap="none" spc="0" normalizeH="0" baseline="0" noProof="0" dirty="0">
              <a:ln>
                <a:noFill/>
              </a:ln>
              <a:solidFill>
                <a:prstClr val="white"/>
              </a:solidFill>
              <a:effectLst/>
              <a:uLnTx/>
              <a:uFillTx/>
              <a:latin typeface="Raleway" panose="020B0503030101060003" pitchFamily="34" charset="0"/>
              <a:ea typeface="Lato" panose="020F0502020204030203" pitchFamily="34" charset="0"/>
              <a:cs typeface="Lato" panose="020F0502020204030203" pitchFamily="34" charset="0"/>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Raleway" panose="020B0503030101060003" pitchFamily="34" charset="0"/>
                <a:ea typeface="Lato" panose="020F0502020204030203" pitchFamily="34" charset="0"/>
                <a:cs typeface="Lato" panose="020F0502020204030203" pitchFamily="34" charset="0"/>
              </a:rPr>
              <a:t>Colombian Arabica Coffee Powder</a:t>
            </a:r>
          </a:p>
        </p:txBody>
      </p:sp>
      <p:pic>
        <p:nvPicPr>
          <p:cNvPr id="12" name="Picture 11">
            <a:extLst>
              <a:ext uri="{FF2B5EF4-FFF2-40B4-BE49-F238E27FC236}">
                <a16:creationId xmlns:a16="http://schemas.microsoft.com/office/drawing/2014/main" id="{615D9B3C-46D3-4B6B-9F16-897D36512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59" y="857600"/>
            <a:ext cx="5766722" cy="600040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AA0FB12D-8DA7-4ABD-9B73-55134092241F}"/>
              </a:ext>
            </a:extLst>
          </p:cNvPr>
          <p:cNvPicPr>
            <a:picLocks noChangeAspect="1"/>
          </p:cNvPicPr>
          <p:nvPr/>
        </p:nvPicPr>
        <p:blipFill>
          <a:blip r:embed="rId4"/>
          <a:stretch>
            <a:fillRect/>
          </a:stretch>
        </p:blipFill>
        <p:spPr>
          <a:xfrm>
            <a:off x="740406" y="1503546"/>
            <a:ext cx="2846962" cy="5089143"/>
          </a:xfrm>
          <a:prstGeom prst="rect">
            <a:avLst/>
          </a:prstGeom>
        </p:spPr>
      </p:pic>
    </p:spTree>
    <p:extLst>
      <p:ext uri="{BB962C8B-B14F-4D97-AF65-F5344CB8AC3E}">
        <p14:creationId xmlns:p14="http://schemas.microsoft.com/office/powerpoint/2010/main" val="281900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57714" y="365125"/>
            <a:ext cx="8596085" cy="1325563"/>
          </a:xfrm>
        </p:spPr>
        <p:txBody>
          <a:bodyPr/>
          <a:lstStyle/>
          <a:p>
            <a:pPr algn="ctr"/>
            <a:r>
              <a:rPr lang="en-US" sz="4000" dirty="0">
                <a:latin typeface="Raleway" panose="020B0503030101060003" pitchFamily="34" charset="0"/>
              </a:rPr>
              <a:t>Two Ingredients- Simple In Its Perfection</a:t>
            </a:r>
          </a:p>
        </p:txBody>
      </p:sp>
      <p:sp>
        <p:nvSpPr>
          <p:cNvPr id="5" name="Content Placeholder 4"/>
          <p:cNvSpPr>
            <a:spLocks noGrp="1"/>
          </p:cNvSpPr>
          <p:nvPr>
            <p:ph idx="1"/>
          </p:nvPr>
        </p:nvSpPr>
        <p:spPr>
          <a:xfrm>
            <a:off x="4400550" y="1825625"/>
            <a:ext cx="7464878" cy="4351338"/>
          </a:xfrm>
        </p:spPr>
        <p:txBody>
          <a:bodyPr>
            <a:noAutofit/>
          </a:bodyPr>
          <a:lstStyle/>
          <a:p>
            <a:pPr marL="0" indent="0">
              <a:buNone/>
            </a:pPr>
            <a:r>
              <a:rPr lang="en-US" b="1" dirty="0">
                <a:solidFill>
                  <a:srgbClr val="FFFF00"/>
                </a:solidFill>
                <a:latin typeface="Raleway" panose="020B0503030101060003" pitchFamily="34" charset="0"/>
              </a:rPr>
              <a:t>3 grams of</a:t>
            </a:r>
            <a:r>
              <a:rPr lang="en-US" b="1" dirty="0">
                <a:latin typeface="Raleway" panose="020B0503030101060003" pitchFamily="34" charset="0"/>
              </a:rPr>
              <a:t> </a:t>
            </a:r>
            <a:r>
              <a:rPr lang="en-US" b="1" dirty="0">
                <a:solidFill>
                  <a:srgbClr val="FFFF00"/>
                </a:solidFill>
                <a:latin typeface="Raleway" panose="020B0503030101060003" pitchFamily="34" charset="0"/>
              </a:rPr>
              <a:t>Colombian Arabica Coffee Powder</a:t>
            </a:r>
          </a:p>
          <a:p>
            <a:pPr marL="0" indent="0">
              <a:buNone/>
            </a:pPr>
            <a:endParaRPr lang="en-US" b="1" dirty="0">
              <a:latin typeface="Raleway" panose="020B0503030101060003" pitchFamily="34" charset="0"/>
            </a:endParaRPr>
          </a:p>
          <a:p>
            <a:pPr marL="0" indent="0">
              <a:buNone/>
            </a:pPr>
            <a:r>
              <a:rPr lang="en-US" sz="2400" dirty="0">
                <a:latin typeface="Raleway" panose="020B0503030101060003" pitchFamily="34" charset="0"/>
              </a:rPr>
              <a: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000"/>
            <a:ext cx="4151464" cy="5980394"/>
          </a:xfrm>
          <a:prstGeom prst="rect">
            <a:avLst/>
          </a:prstGeom>
        </p:spPr>
      </p:pic>
      <p:sp>
        <p:nvSpPr>
          <p:cNvPr id="3" name="Rectangle 2"/>
          <p:cNvSpPr/>
          <p:nvPr/>
        </p:nvSpPr>
        <p:spPr>
          <a:xfrm>
            <a:off x="4400550" y="2812181"/>
            <a:ext cx="7464878" cy="1900007"/>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This is a finely ground coffee powder</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Contains the same amount of caffeine as a standard cup of black coffee </a:t>
            </a:r>
          </a:p>
        </p:txBody>
      </p:sp>
    </p:spTree>
    <p:extLst>
      <p:ext uri="{BB962C8B-B14F-4D97-AF65-F5344CB8AC3E}">
        <p14:creationId xmlns:p14="http://schemas.microsoft.com/office/powerpoint/2010/main" val="3519178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20570" y="365125"/>
            <a:ext cx="8233229" cy="1325563"/>
          </a:xfrm>
        </p:spPr>
        <p:txBody>
          <a:bodyPr/>
          <a:lstStyle/>
          <a:p>
            <a:pPr algn="ctr"/>
            <a:r>
              <a:rPr lang="en-US" sz="4000" dirty="0">
                <a:latin typeface="Raleway" panose="020B0503030101060003" pitchFamily="34" charset="0"/>
              </a:rPr>
              <a:t>Two Ingredients- Simple In Its Perfection</a:t>
            </a:r>
          </a:p>
        </p:txBody>
      </p:sp>
      <p:sp>
        <p:nvSpPr>
          <p:cNvPr id="5" name="Content Placeholder 4"/>
          <p:cNvSpPr>
            <a:spLocks noGrp="1"/>
          </p:cNvSpPr>
          <p:nvPr>
            <p:ph idx="1"/>
          </p:nvPr>
        </p:nvSpPr>
        <p:spPr>
          <a:xfrm>
            <a:off x="4629150" y="1840147"/>
            <a:ext cx="8207829" cy="4351338"/>
          </a:xfrm>
        </p:spPr>
        <p:txBody>
          <a:bodyPr>
            <a:normAutofit/>
          </a:bodyPr>
          <a:lstStyle/>
          <a:p>
            <a:pPr marL="0" indent="0">
              <a:buNone/>
            </a:pPr>
            <a:r>
              <a:rPr lang="en-US" b="1" dirty="0">
                <a:solidFill>
                  <a:srgbClr val="FFFF00"/>
                </a:solidFill>
                <a:latin typeface="Raleway" panose="020B0503030101060003" pitchFamily="34" charset="0"/>
              </a:rPr>
              <a:t>300 mg of the trademarked ingredient </a:t>
            </a:r>
            <a:r>
              <a:rPr lang="en-US" b="1" dirty="0" err="1">
                <a:solidFill>
                  <a:srgbClr val="FFFF00"/>
                </a:solidFill>
                <a:latin typeface="Raleway" panose="020B0503030101060003" pitchFamily="34" charset="0"/>
              </a:rPr>
              <a:t>WellTrim</a:t>
            </a:r>
            <a:r>
              <a:rPr lang="en-US" b="1" baseline="30000" dirty="0">
                <a:solidFill>
                  <a:srgbClr val="FFFF00"/>
                </a:solidFill>
                <a:latin typeface="Raleway" panose="020B0503030101060003" pitchFamily="34" charset="0"/>
              </a:rPr>
              <a:t>®</a:t>
            </a:r>
            <a:r>
              <a:rPr lang="en-US" b="1" dirty="0">
                <a:solidFill>
                  <a:srgbClr val="FFFF00"/>
                </a:solidFill>
                <a:latin typeface="Raleway" panose="020B0503030101060003" pitchFamily="34" charset="0"/>
              </a:rPr>
              <a:t> </a:t>
            </a:r>
            <a:r>
              <a:rPr lang="en-US" b="1" dirty="0" err="1">
                <a:solidFill>
                  <a:srgbClr val="FFFF00"/>
                </a:solidFill>
                <a:latin typeface="Raleway" panose="020B0503030101060003" pitchFamily="34" charset="0"/>
              </a:rPr>
              <a:t>iG</a:t>
            </a:r>
            <a:endParaRPr lang="en-US" b="1" dirty="0">
              <a:solidFill>
                <a:srgbClr val="FFFF00"/>
              </a:solidFill>
              <a:latin typeface="Raleway" panose="020B0503030101060003" pitchFamily="34" charset="0"/>
            </a:endParaRPr>
          </a:p>
          <a:p>
            <a:pPr marL="0" indent="0">
              <a:buNone/>
            </a:pPr>
            <a:endParaRPr lang="en-US" dirty="0">
              <a:latin typeface="Raleway" panose="020B0503030101060003" pitchFamily="34" charset="0"/>
            </a:endParaRPr>
          </a:p>
          <a:p>
            <a:endParaRPr lang="en-US" sz="2400" dirty="0">
              <a:latin typeface="Raleway" panose="020B0503030101060003"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00"/>
            <a:ext cx="4151464" cy="5980394"/>
          </a:xfrm>
          <a:prstGeom prst="rect">
            <a:avLst/>
          </a:prstGeom>
        </p:spPr>
      </p:pic>
      <p:sp>
        <p:nvSpPr>
          <p:cNvPr id="3" name="Rectangle 2"/>
          <p:cNvSpPr/>
          <p:nvPr/>
        </p:nvSpPr>
        <p:spPr>
          <a:xfrm>
            <a:off x="4629150" y="2848501"/>
            <a:ext cx="6096000" cy="867930"/>
          </a:xfrm>
          <a:prstGeom prst="rect">
            <a:avLst/>
          </a:prstGeom>
        </p:spPr>
        <p:txBody>
          <a:bodyPr>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Same amount of the </a:t>
            </a:r>
            <a:r>
              <a:rPr kumimoji="0" lang="en-US" sz="2800" b="0" i="0" u="none" strike="noStrike" kern="1200" cap="none" spc="0" normalizeH="0" baseline="0" noProof="0" dirty="0" err="1">
                <a:ln>
                  <a:noFill/>
                </a:ln>
                <a:solidFill>
                  <a:prstClr val="white"/>
                </a:solidFill>
                <a:effectLst/>
                <a:uLnTx/>
                <a:uFillTx/>
                <a:latin typeface="Raleway" panose="020B0503030101060003" pitchFamily="34" charset="0"/>
                <a:ea typeface="+mn-ea"/>
                <a:cs typeface="+mn-cs"/>
              </a:rPr>
              <a:t>WellTrim</a:t>
            </a:r>
            <a:r>
              <a:rPr kumimoji="0" lang="en-US" sz="2800" b="0" i="0" u="none" strike="noStrike" kern="1200" cap="none" spc="0" normalizeH="0" baseline="30000" noProof="0" dirty="0">
                <a:ln>
                  <a:noFill/>
                </a:ln>
                <a:solidFill>
                  <a:prstClr val="white"/>
                </a:solidFill>
                <a:effectLst/>
                <a:uLnTx/>
                <a:uFillTx/>
                <a:latin typeface="Raleway" panose="020B0503030101060003" pitchFamily="34" charset="0"/>
                <a:ea typeface="+mn-ea"/>
                <a:cs typeface="+mn-cs"/>
              </a:rPr>
              <a:t>®</a:t>
            </a:r>
            <a:r>
              <a:rPr kumimoji="0" lang="en-US" sz="28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aleway" panose="020B0503030101060003" pitchFamily="34" charset="0"/>
                <a:ea typeface="+mn-ea"/>
                <a:cs typeface="+mn-cs"/>
              </a:rPr>
              <a:t>iG</a:t>
            </a:r>
            <a:r>
              <a:rPr kumimoji="0" lang="en-US" sz="28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 ingredient used in clinical trial</a:t>
            </a:r>
          </a:p>
        </p:txBody>
      </p:sp>
      <p:sp>
        <p:nvSpPr>
          <p:cNvPr id="8" name="Rectangle 7"/>
          <p:cNvSpPr/>
          <p:nvPr/>
        </p:nvSpPr>
        <p:spPr>
          <a:xfrm>
            <a:off x="4629150" y="4015816"/>
            <a:ext cx="7048500" cy="1255728"/>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Raleway" panose="020B0503030101060003" pitchFamily="34" charset="0"/>
                <a:ea typeface="+mn-ea"/>
                <a:cs typeface="+mn-cs"/>
              </a:rPr>
              <a:t>WellTrim</a:t>
            </a:r>
            <a:r>
              <a:rPr kumimoji="0" lang="en-US" sz="2800" b="0" i="0" u="none" strike="noStrike" kern="1200" cap="none" spc="0" normalizeH="0" baseline="30000" noProof="0" dirty="0">
                <a:ln>
                  <a:noFill/>
                </a:ln>
                <a:solidFill>
                  <a:prstClr val="white"/>
                </a:solidFill>
                <a:effectLst/>
                <a:uLnTx/>
                <a:uFillTx/>
                <a:latin typeface="Raleway" panose="020B0503030101060003" pitchFamily="34" charset="0"/>
                <a:ea typeface="+mn-ea"/>
                <a:cs typeface="+mn-cs"/>
              </a:rPr>
              <a:t>®</a:t>
            </a:r>
            <a:r>
              <a:rPr kumimoji="0" lang="en-US" sz="28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Raleway" panose="020B0503030101060003" pitchFamily="34" charset="0"/>
                <a:ea typeface="+mn-ea"/>
                <a:cs typeface="+mn-cs"/>
              </a:rPr>
              <a:t>iG</a:t>
            </a:r>
            <a:r>
              <a:rPr kumimoji="0" lang="en-US" sz="28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 is a plant derived ingredient that has been clinically tested for healthy weight management and fat-burning</a:t>
            </a:r>
          </a:p>
        </p:txBody>
      </p:sp>
      <p:sp>
        <p:nvSpPr>
          <p:cNvPr id="2" name="Rectangle 1">
            <a:extLst>
              <a:ext uri="{FF2B5EF4-FFF2-40B4-BE49-F238E27FC236}">
                <a16:creationId xmlns:a16="http://schemas.microsoft.com/office/drawing/2014/main" id="{67591124-372E-46E0-BAA3-A65E05043805}"/>
              </a:ext>
            </a:extLst>
          </p:cNvPr>
          <p:cNvSpPr/>
          <p:nvPr/>
        </p:nvSpPr>
        <p:spPr>
          <a:xfrm>
            <a:off x="4629150" y="5932794"/>
            <a:ext cx="383784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white"/>
                </a:solidFill>
                <a:effectLst/>
                <a:uLnTx/>
                <a:uFillTx/>
                <a:latin typeface="Verdana" panose="020B0604030504040204" pitchFamily="34" charset="0"/>
                <a:ea typeface="SimSun" panose="02010600030101010101" pitchFamily="2" charset="-122"/>
                <a:cs typeface="Calibri" panose="020F0502020204030204" pitchFamily="34" charset="0"/>
              </a:rPr>
              <a:t>WellTrim</a:t>
            </a:r>
            <a:r>
              <a:rPr kumimoji="0" lang="en-US" sz="1200" b="1" i="0" u="none" strike="noStrike" kern="1200" cap="none" spc="0" normalizeH="0" baseline="30000" noProof="0" dirty="0">
                <a:ln>
                  <a:noFill/>
                </a:ln>
                <a:solidFill>
                  <a:prstClr val="white"/>
                </a:solidFill>
                <a:effectLst/>
                <a:uLnTx/>
                <a:uFillTx/>
                <a:latin typeface="Verdana" panose="020B0604030504040204" pitchFamily="34" charset="0"/>
                <a:ea typeface="SimSun" panose="02010600030101010101" pitchFamily="2" charset="-122"/>
                <a:cs typeface="Times New Roman" panose="02020603050405020304" pitchFamily="18" charset="0"/>
              </a:rPr>
              <a:t>®</a:t>
            </a:r>
            <a:r>
              <a:rPr kumimoji="0" lang="en-GB" sz="1200" b="0" i="0" u="none" strike="noStrike" kern="1200" cap="none" spc="0" normalizeH="0" baseline="0" noProof="0" dirty="0">
                <a:ln>
                  <a:noFill/>
                </a:ln>
                <a:solidFill>
                  <a:prstClr val="white"/>
                </a:solidFill>
                <a:effectLst/>
                <a:uLnTx/>
                <a:uFillTx/>
                <a:latin typeface="Verdana" panose="020B0604030504040204" pitchFamily="34" charset="0"/>
                <a:ea typeface="SimSun" panose="02010600030101010101" pitchFamily="2" charset="-122"/>
                <a:cs typeface="Calibri" panose="020F0502020204030204" pitchFamily="34" charset="0"/>
              </a:rPr>
              <a:t> </a:t>
            </a:r>
            <a:r>
              <a:rPr kumimoji="0" lang="en-GB" sz="1200" b="0" i="0" u="none" strike="noStrike" kern="1200" cap="none" spc="0" normalizeH="0" baseline="0" noProof="0" dirty="0" err="1">
                <a:ln>
                  <a:noFill/>
                </a:ln>
                <a:solidFill>
                  <a:prstClr val="white"/>
                </a:solidFill>
                <a:effectLst/>
                <a:uLnTx/>
                <a:uFillTx/>
                <a:latin typeface="Verdana" panose="020B0604030504040204" pitchFamily="34" charset="0"/>
                <a:ea typeface="SimSun" panose="02010600030101010101" pitchFamily="2" charset="-122"/>
                <a:cs typeface="Calibri" panose="020F0502020204030204" pitchFamily="34" charset="0"/>
              </a:rPr>
              <a:t>iG</a:t>
            </a:r>
            <a:r>
              <a:rPr kumimoji="0" lang="en-GB" sz="1200" b="0" i="0" u="none" strike="noStrike" kern="1200" cap="none" spc="0" normalizeH="0" baseline="0" noProof="0" dirty="0">
                <a:ln>
                  <a:noFill/>
                </a:ln>
                <a:solidFill>
                  <a:prstClr val="white"/>
                </a:solidFill>
                <a:effectLst/>
                <a:uLnTx/>
                <a:uFillTx/>
                <a:latin typeface="Verdana" panose="020B0604030504040204" pitchFamily="34" charset="0"/>
                <a:ea typeface="SimSun" panose="02010600030101010101" pitchFamily="2" charset="-122"/>
                <a:cs typeface="Calibri" panose="020F0502020204030204" pitchFamily="34" charset="0"/>
              </a:rPr>
              <a:t> is a trademark of Icon Group, LLC</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85153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2008110" y="3159227"/>
            <a:ext cx="6860036" cy="300060"/>
          </a:xfrm>
          <a:prstGeom prst="rect">
            <a:avLst/>
          </a:prstGeom>
        </p:spPr>
      </p:pic>
      <p:sp>
        <p:nvSpPr>
          <p:cNvPr id="6" name="Rectangle 5"/>
          <p:cNvSpPr/>
          <p:nvPr/>
        </p:nvSpPr>
        <p:spPr>
          <a:xfrm>
            <a:off x="5245971" y="-527699"/>
            <a:ext cx="1596912" cy="3149452"/>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9800" b="0" i="0" u="none" strike="noStrike" kern="1200" cap="none" spc="0" normalizeH="0" baseline="0" noProof="0" dirty="0">
                <a:ln>
                  <a:noFill/>
                </a:ln>
                <a:solidFill>
                  <a:srgbClr val="000000"/>
                </a:solidFill>
                <a:effectLst/>
                <a:uLnTx/>
                <a:uFillTx/>
                <a:latin typeface="Calibri" panose="020F0502020204030204"/>
                <a:ea typeface="SimSun" pitchFamily="18" charset="0"/>
                <a:cs typeface="+mn-cs"/>
              </a:rPr>
              <a:t>4</a:t>
            </a:r>
          </a:p>
        </p:txBody>
      </p:sp>
      <p:grpSp>
        <p:nvGrpSpPr>
          <p:cNvPr id="54" name="Group 53"/>
          <p:cNvGrpSpPr/>
          <p:nvPr/>
        </p:nvGrpSpPr>
        <p:grpSpPr>
          <a:xfrm>
            <a:off x="5736307" y="5223080"/>
            <a:ext cx="6455695" cy="1409635"/>
            <a:chOff x="5736305" y="5223081"/>
            <a:chExt cx="6455695" cy="1409634"/>
          </a:xfrm>
        </p:grpSpPr>
        <p:sp>
          <p:nvSpPr>
            <p:cNvPr id="33" name="Rectangle 32"/>
            <p:cNvSpPr/>
            <p:nvPr/>
          </p:nvSpPr>
          <p:spPr>
            <a:xfrm>
              <a:off x="5929264" y="5223081"/>
              <a:ext cx="6262736" cy="2321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sp>
          <p:nvSpPr>
            <p:cNvPr id="24" name="Round Single Corner Rectangle 23"/>
            <p:cNvSpPr/>
            <p:nvPr/>
          </p:nvSpPr>
          <p:spPr>
            <a:xfrm flipH="1" flipV="1">
              <a:off x="5736306" y="5438402"/>
              <a:ext cx="6455694" cy="884049"/>
            </a:xfrm>
            <a:prstGeom prst="round1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33"/>
            <p:cNvSpPr/>
            <p:nvPr/>
          </p:nvSpPr>
          <p:spPr>
            <a:xfrm flipH="1">
              <a:off x="5736305" y="5227519"/>
              <a:ext cx="192959" cy="21532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sp>
          <p:nvSpPr>
            <p:cNvPr id="44" name="Rounded Rectangle 43"/>
            <p:cNvSpPr/>
            <p:nvPr/>
          </p:nvSpPr>
          <p:spPr>
            <a:xfrm>
              <a:off x="5872590" y="5525078"/>
              <a:ext cx="709877" cy="71548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dirty="0">
                  <a:ln>
                    <a:noFill/>
                  </a:ln>
                  <a:solidFill>
                    <a:srgbClr val="FFFFFF"/>
                  </a:solidFill>
                  <a:effectLst/>
                  <a:uLnTx/>
                  <a:uFillTx/>
                  <a:latin typeface="Calibri" panose="020F0502020204030204"/>
                  <a:ea typeface="SimSun" pitchFamily="18" charset="0"/>
                  <a:cs typeface="+mn-cs"/>
                </a:rPr>
                <a:t>4</a:t>
              </a:r>
            </a:p>
          </p:txBody>
        </p:sp>
        <p:sp>
          <p:nvSpPr>
            <p:cNvPr id="50" name="Rectangle 49"/>
            <p:cNvSpPr/>
            <p:nvPr/>
          </p:nvSpPr>
          <p:spPr>
            <a:xfrm>
              <a:off x="7009586" y="5432387"/>
              <a:ext cx="4813161" cy="1200328"/>
            </a:xfrm>
            <a:prstGeom prst="rect">
              <a:avLst/>
            </a:prstGeom>
          </p:spPr>
          <p:txBody>
            <a:bodyPr wrap="square">
              <a:spAutoFit/>
            </a:bodyPr>
            <a:lstStyle/>
            <a:p>
              <a:pPr marL="0" lvl="1" defTabSz="914354"/>
              <a:r>
                <a:rPr lang="en-US" dirty="0">
                  <a:ln w="3175">
                    <a:solidFill>
                      <a:prstClr val="white"/>
                    </a:solidFill>
                  </a:ln>
                  <a:solidFill>
                    <a:prstClr val="white"/>
                  </a:solidFill>
                  <a:latin typeface="Century Gothic" panose="020B0502020202020204" pitchFamily="34" charset="0"/>
                </a:rPr>
                <a:t>Teach , guide and show  your customers to do step 1 and 2 </a:t>
              </a:r>
            </a:p>
            <a:p>
              <a:pPr marL="0" lvl="1" defTabSz="914354"/>
              <a:r>
                <a:rPr lang="en-US" dirty="0">
                  <a:ln w="3175">
                    <a:solidFill>
                      <a:prstClr val="white"/>
                    </a:solidFill>
                  </a:ln>
                  <a:solidFill>
                    <a:prstClr val="white"/>
                  </a:solidFill>
                  <a:latin typeface="Century Gothic" panose="020B0502020202020204" pitchFamily="34" charset="0"/>
                </a:rPr>
                <a:t>- Duplication </a:t>
              </a:r>
            </a:p>
            <a:p>
              <a:pPr marL="0" marR="0" lvl="1" indent="0" algn="l" defTabSz="914354"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panose="020F0502020204030204"/>
                <a:ea typeface="SimSun" pitchFamily="18" charset="0"/>
                <a:cs typeface="+mn-cs"/>
              </a:endParaRPr>
            </a:p>
          </p:txBody>
        </p:sp>
      </p:grpSp>
      <p:grpSp>
        <p:nvGrpSpPr>
          <p:cNvPr id="55" name="Group 54"/>
          <p:cNvGrpSpPr/>
          <p:nvPr/>
        </p:nvGrpSpPr>
        <p:grpSpPr>
          <a:xfrm>
            <a:off x="6185482" y="4123713"/>
            <a:ext cx="6006521" cy="1147205"/>
            <a:chOff x="6185479" y="4123712"/>
            <a:chExt cx="6006521" cy="1147204"/>
          </a:xfrm>
        </p:grpSpPr>
        <p:sp>
          <p:nvSpPr>
            <p:cNvPr id="37" name="Rectangle 36"/>
            <p:cNvSpPr/>
            <p:nvPr/>
          </p:nvSpPr>
          <p:spPr>
            <a:xfrm>
              <a:off x="6378440" y="4123712"/>
              <a:ext cx="5813560" cy="234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6185480" y="4339033"/>
              <a:ext cx="6006520" cy="88404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sp>
          <p:nvSpPr>
            <p:cNvPr id="35" name="Rounded Rectangle 34"/>
            <p:cNvSpPr/>
            <p:nvPr/>
          </p:nvSpPr>
          <p:spPr>
            <a:xfrm>
              <a:off x="6300504" y="4423316"/>
              <a:ext cx="709877" cy="71548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dirty="0">
                  <a:ln>
                    <a:noFill/>
                  </a:ln>
                  <a:solidFill>
                    <a:srgbClr val="FFFFFF"/>
                  </a:solidFill>
                  <a:effectLst/>
                  <a:uLnTx/>
                  <a:uFillTx/>
                  <a:latin typeface="Calibri" panose="020F0502020204030204"/>
                  <a:ea typeface="SimSun" pitchFamily="18" charset="0"/>
                  <a:cs typeface="+mn-cs"/>
                </a:rPr>
                <a:t>3</a:t>
              </a:r>
            </a:p>
          </p:txBody>
        </p:sp>
        <p:sp>
          <p:nvSpPr>
            <p:cNvPr id="38" name="Right Triangle 37"/>
            <p:cNvSpPr/>
            <p:nvPr/>
          </p:nvSpPr>
          <p:spPr>
            <a:xfrm flipH="1">
              <a:off x="6185479" y="4126224"/>
              <a:ext cx="192959" cy="21280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7086143" y="4347587"/>
              <a:ext cx="4605657" cy="923329"/>
            </a:xfrm>
            <a:prstGeom prst="rect">
              <a:avLst/>
            </a:prstGeom>
          </p:spPr>
          <p:txBody>
            <a:bodyPr wrap="square">
              <a:spAutoFit/>
            </a:bodyPr>
            <a:lstStyle/>
            <a:p>
              <a:pPr marL="0" lvl="1" defTabSz="914354"/>
              <a:r>
                <a:rPr kumimoji="0" lang="zh-CN" altLang="en-US" sz="1700" b="0" i="0" u="none" strike="noStrike" kern="1200" cap="none" spc="0" normalizeH="0" baseline="0" noProof="0" dirty="0">
                  <a:ln>
                    <a:noFill/>
                  </a:ln>
                  <a:solidFill>
                    <a:srgbClr val="FFFFFF"/>
                  </a:solidFill>
                  <a:effectLst/>
                  <a:uLnTx/>
                  <a:uFillTx/>
                  <a:latin typeface="Calibri" panose="020F0502020204030204"/>
                  <a:ea typeface="SimSun" pitchFamily="18" charset="0"/>
                  <a:cs typeface="+mn-cs"/>
                </a:rPr>
                <a:t> </a:t>
              </a:r>
              <a:r>
                <a:rPr lang="en-US" dirty="0">
                  <a:ln w="3175">
                    <a:solidFill>
                      <a:prstClr val="white"/>
                    </a:solidFill>
                  </a:ln>
                  <a:solidFill>
                    <a:prstClr val="white"/>
                  </a:solidFill>
                  <a:latin typeface="Century Gothic" panose="020B0502020202020204" pitchFamily="34" charset="0"/>
                </a:rPr>
                <a:t>Teach, guide and show your business </a:t>
              </a:r>
            </a:p>
            <a:p>
              <a:pPr marL="0" lvl="1" defTabSz="914354"/>
              <a:r>
                <a:rPr lang="en-US" dirty="0">
                  <a:ln w="3175">
                    <a:solidFill>
                      <a:prstClr val="white"/>
                    </a:solidFill>
                  </a:ln>
                  <a:solidFill>
                    <a:prstClr val="white"/>
                  </a:solidFill>
                  <a:latin typeface="Century Gothic" panose="020B0502020202020204" pitchFamily="34" charset="0"/>
                </a:rPr>
                <a:t>partners to do the same </a:t>
              </a:r>
            </a:p>
            <a:p>
              <a:pPr marL="0" lvl="1" defTabSz="914354"/>
              <a:r>
                <a:rPr lang="en-US" dirty="0">
                  <a:ln w="3175">
                    <a:solidFill>
                      <a:prstClr val="white"/>
                    </a:solidFill>
                  </a:ln>
                  <a:solidFill>
                    <a:prstClr val="white"/>
                  </a:solidFill>
                  <a:latin typeface="Century Gothic" panose="020B0502020202020204" pitchFamily="34" charset="0"/>
                </a:rPr>
                <a:t> - Duplication </a:t>
              </a:r>
            </a:p>
          </p:txBody>
        </p:sp>
      </p:grpSp>
      <p:grpSp>
        <p:nvGrpSpPr>
          <p:cNvPr id="56" name="Group 55"/>
          <p:cNvGrpSpPr/>
          <p:nvPr/>
        </p:nvGrpSpPr>
        <p:grpSpPr>
          <a:xfrm>
            <a:off x="6612957" y="3024345"/>
            <a:ext cx="5579043" cy="1161867"/>
            <a:chOff x="6612958" y="3024344"/>
            <a:chExt cx="5579042" cy="1161867"/>
          </a:xfrm>
        </p:grpSpPr>
        <p:sp>
          <p:nvSpPr>
            <p:cNvPr id="40" name="Rectangle 39"/>
            <p:cNvSpPr/>
            <p:nvPr/>
          </p:nvSpPr>
          <p:spPr>
            <a:xfrm>
              <a:off x="6612958" y="3228172"/>
              <a:ext cx="5579042" cy="88404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p:cNvSpPr/>
            <p:nvPr/>
          </p:nvSpPr>
          <p:spPr>
            <a:xfrm>
              <a:off x="6805918" y="3024344"/>
              <a:ext cx="5386082" cy="215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1"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Right Triangle 41"/>
            <p:cNvSpPr/>
            <p:nvPr/>
          </p:nvSpPr>
          <p:spPr>
            <a:xfrm flipH="1">
              <a:off x="6612958" y="3026855"/>
              <a:ext cx="192959" cy="21532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ed Rectangle 42"/>
            <p:cNvSpPr/>
            <p:nvPr/>
          </p:nvSpPr>
          <p:spPr>
            <a:xfrm>
              <a:off x="6731209" y="3332322"/>
              <a:ext cx="709877" cy="71548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dirty="0">
                  <a:ln>
                    <a:noFill/>
                  </a:ln>
                  <a:solidFill>
                    <a:srgbClr val="FFFFFF"/>
                  </a:solidFill>
                  <a:effectLst/>
                  <a:uLnTx/>
                  <a:uFillTx/>
                  <a:latin typeface="Calibri" panose="020F0502020204030204"/>
                  <a:ea typeface="SimSun" pitchFamily="18" charset="0"/>
                  <a:cs typeface="+mn-cs"/>
                </a:rPr>
                <a:t>2</a:t>
              </a:r>
            </a:p>
          </p:txBody>
        </p:sp>
        <p:sp>
          <p:nvSpPr>
            <p:cNvPr id="52" name="Rectangle 51"/>
            <p:cNvSpPr/>
            <p:nvPr/>
          </p:nvSpPr>
          <p:spPr>
            <a:xfrm>
              <a:off x="7551059" y="3262881"/>
              <a:ext cx="4587397" cy="923330"/>
            </a:xfrm>
            <a:prstGeom prst="rect">
              <a:avLst/>
            </a:prstGeom>
          </p:spPr>
          <p:txBody>
            <a:bodyPr wrap="square">
              <a:spAutoFit/>
            </a:bodyPr>
            <a:lstStyle/>
            <a:p>
              <a:pPr marL="0" lvl="1" defTabSz="914354"/>
              <a:r>
                <a:rPr lang="en-US" b="1" dirty="0">
                  <a:solidFill>
                    <a:schemeClr val="bg1"/>
                  </a:solidFill>
                  <a:latin typeface="Century Gothic" panose="020B0502020202020204" pitchFamily="34" charset="0"/>
                  <a:ea typeface="Helvetica Neue" charset="0"/>
                  <a:cs typeface="Helvetica Neue" charset="0"/>
                </a:rPr>
                <a:t>Buy other brands and product with </a:t>
              </a:r>
              <a:r>
                <a:rPr lang="en-US" b="1" dirty="0" err="1">
                  <a:solidFill>
                    <a:schemeClr val="bg1"/>
                  </a:solidFill>
                  <a:latin typeface="Century Gothic" panose="020B0502020202020204" pitchFamily="34" charset="0"/>
                  <a:ea typeface="Helvetica Neue" charset="0"/>
                  <a:cs typeface="Helvetica Neue" charset="0"/>
                </a:rPr>
                <a:t>Partnerstores</a:t>
              </a:r>
              <a:r>
                <a:rPr lang="en-US" b="1" dirty="0">
                  <a:solidFill>
                    <a:schemeClr val="bg1"/>
                  </a:solidFill>
                  <a:latin typeface="Century Gothic" panose="020B0502020202020204" pitchFamily="34" charset="0"/>
                  <a:ea typeface="Helvetica Neue" charset="0"/>
                  <a:cs typeface="Helvetica Neue" charset="0"/>
                </a:rPr>
                <a:t> on your</a:t>
              </a:r>
              <a:r>
                <a:rPr lang="en-US" dirty="0">
                  <a:solidFill>
                    <a:schemeClr val="bg1"/>
                  </a:solidFill>
                  <a:latin typeface="Century Gothic" panose="020B0502020202020204" pitchFamily="34" charset="0"/>
                  <a:ea typeface="Helvetica Neue" charset="0"/>
                  <a:cs typeface="Helvetica Neue" charset="0"/>
                </a:rPr>
                <a:t> </a:t>
              </a:r>
              <a:r>
                <a:rPr lang="en-US" dirty="0">
                  <a:ln w="3175">
                    <a:solidFill>
                      <a:prstClr val="white"/>
                    </a:solidFill>
                  </a:ln>
                  <a:solidFill>
                    <a:schemeClr val="bg1"/>
                  </a:solidFill>
                  <a:latin typeface="Century Gothic" panose="020B0502020202020204" pitchFamily="34" charset="0"/>
                </a:rPr>
                <a:t>SG.SHOP.COM</a:t>
              </a:r>
            </a:p>
            <a:p>
              <a:pPr marL="0" lvl="1" defTabSz="914354"/>
              <a:r>
                <a:rPr lang="en-US" dirty="0">
                  <a:ln w="3175">
                    <a:solidFill>
                      <a:prstClr val="white"/>
                    </a:solidFill>
                  </a:ln>
                  <a:solidFill>
                    <a:schemeClr val="bg1"/>
                  </a:solidFill>
                  <a:latin typeface="Century Gothic" panose="020B0502020202020204" pitchFamily="34" charset="0"/>
                </a:rPr>
                <a:t> -  IBV</a:t>
              </a:r>
              <a:endParaRPr kumimoji="0" lang="en-US" altLang="zh-CN" sz="1800" b="0" i="0" u="none" strike="noStrike" kern="1200" cap="none" spc="0" normalizeH="0" baseline="0" noProof="0" dirty="0">
                <a:ln>
                  <a:noFill/>
                </a:ln>
                <a:solidFill>
                  <a:srgbClr val="FFFFFF"/>
                </a:solidFill>
                <a:effectLst/>
                <a:uLnTx/>
                <a:uFillTx/>
                <a:latin typeface="Calibri" panose="020F0502020204030204"/>
                <a:ea typeface="SimSun" pitchFamily="18" charset="0"/>
                <a:cs typeface="+mn-cs"/>
              </a:endParaRPr>
            </a:p>
          </p:txBody>
        </p:sp>
      </p:grpSp>
      <p:grpSp>
        <p:nvGrpSpPr>
          <p:cNvPr id="57" name="Group 56"/>
          <p:cNvGrpSpPr/>
          <p:nvPr/>
        </p:nvGrpSpPr>
        <p:grpSpPr>
          <a:xfrm>
            <a:off x="7009588" y="1924978"/>
            <a:ext cx="5182414" cy="1269923"/>
            <a:chOff x="7009586" y="1924975"/>
            <a:chExt cx="5182414" cy="1269923"/>
          </a:xfrm>
        </p:grpSpPr>
        <p:sp>
          <p:nvSpPr>
            <p:cNvPr id="46" name="Rectangle 45"/>
            <p:cNvSpPr/>
            <p:nvPr/>
          </p:nvSpPr>
          <p:spPr>
            <a:xfrm>
              <a:off x="7202546" y="1924975"/>
              <a:ext cx="4989454" cy="2321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7009586" y="2140295"/>
              <a:ext cx="5182413" cy="88404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sp>
          <p:nvSpPr>
            <p:cNvPr id="47" name="Right Triangle 46"/>
            <p:cNvSpPr/>
            <p:nvPr/>
          </p:nvSpPr>
          <p:spPr>
            <a:xfrm flipH="1">
              <a:off x="7009587" y="1927486"/>
              <a:ext cx="192959" cy="21532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sp>
          <p:nvSpPr>
            <p:cNvPr id="48" name="Rounded Rectangle 47"/>
            <p:cNvSpPr/>
            <p:nvPr/>
          </p:nvSpPr>
          <p:spPr>
            <a:xfrm>
              <a:off x="7148118" y="2219698"/>
              <a:ext cx="709877" cy="71548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Calibri" panose="020F0502020204030204"/>
                  <a:ea typeface="SimSun" pitchFamily="18" charset="0"/>
                  <a:cs typeface="+mn-cs"/>
                </a:rPr>
                <a:t>1</a:t>
              </a:r>
            </a:p>
          </p:txBody>
        </p:sp>
        <p:sp>
          <p:nvSpPr>
            <p:cNvPr id="53" name="Rectangle 52"/>
            <p:cNvSpPr/>
            <p:nvPr/>
          </p:nvSpPr>
          <p:spPr>
            <a:xfrm>
              <a:off x="7880959" y="2271568"/>
              <a:ext cx="4046431" cy="923330"/>
            </a:xfrm>
            <a:prstGeom prst="rect">
              <a:avLst/>
            </a:prstGeom>
          </p:spPr>
          <p:txBody>
            <a:bodyPr wrap="square">
              <a:spAutoFit/>
            </a:bodyPr>
            <a:lstStyle/>
            <a:p>
              <a:pPr marL="0" lvl="1" defTabSz="914354"/>
              <a:r>
                <a:rPr lang="en-US" dirty="0">
                  <a:ln w="3175">
                    <a:solidFill>
                      <a:prstClr val="white"/>
                    </a:solidFill>
                  </a:ln>
                  <a:solidFill>
                    <a:prstClr val="white"/>
                  </a:solidFill>
                  <a:latin typeface="Century Gothic" panose="020B0502020202020204" pitchFamily="34" charset="0"/>
                </a:rPr>
                <a:t>Use your own Exclusive Brands </a:t>
              </a:r>
            </a:p>
            <a:p>
              <a:pPr marL="0" lvl="1" defTabSz="914354"/>
              <a:r>
                <a:rPr lang="en-US" dirty="0">
                  <a:ln w="3175">
                    <a:solidFill>
                      <a:prstClr val="white"/>
                    </a:solidFill>
                  </a:ln>
                  <a:solidFill>
                    <a:prstClr val="white"/>
                  </a:solidFill>
                  <a:latin typeface="Century Gothic" panose="020B0502020202020204" pitchFamily="34" charset="0"/>
                </a:rPr>
                <a:t> - BV</a:t>
              </a:r>
            </a:p>
            <a:p>
              <a:pPr marL="0" marR="0" lvl="1" indent="0" algn="l" defTabSz="914354"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panose="020F0502020204030204"/>
                <a:ea typeface="SimSun" pitchFamily="18" charset="0"/>
                <a:cs typeface="+mn-cs"/>
              </a:endParaRPr>
            </a:p>
          </p:txBody>
        </p:sp>
      </p:grpSp>
      <p:pic>
        <p:nvPicPr>
          <p:cNvPr id="39" name="Picture 38">
            <a:extLst>
              <a:ext uri="{FF2B5EF4-FFF2-40B4-BE49-F238E27FC236}">
                <a16:creationId xmlns:a16="http://schemas.microsoft.com/office/drawing/2014/main" id="{C80852DC-2EF6-4669-BC53-4BAEF75480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54" y="865779"/>
            <a:ext cx="5292146" cy="5964617"/>
          </a:xfrm>
          <a:prstGeom prst="rect">
            <a:avLst/>
          </a:prstGeom>
        </p:spPr>
      </p:pic>
      <p:sp>
        <p:nvSpPr>
          <p:cNvPr id="3" name="Rectangle 2"/>
          <p:cNvSpPr/>
          <p:nvPr/>
        </p:nvSpPr>
        <p:spPr>
          <a:xfrm>
            <a:off x="-47136" y="1176372"/>
            <a:ext cx="5436241" cy="6129379"/>
          </a:xfrm>
          <a:prstGeom prst="rect">
            <a:avLst/>
          </a:prstGeom>
          <a:gradFill>
            <a:gsLst>
              <a:gs pos="0">
                <a:schemeClr val="tx1">
                  <a:alpha val="0"/>
                </a:schemeClr>
              </a:gs>
              <a:gs pos="7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49" name="Group 48">
            <a:extLst>
              <a:ext uri="{FF2B5EF4-FFF2-40B4-BE49-F238E27FC236}">
                <a16:creationId xmlns:a16="http://schemas.microsoft.com/office/drawing/2014/main" id="{96EF3E6E-D77C-46F0-888F-79B344D7A48F}"/>
              </a:ext>
            </a:extLst>
          </p:cNvPr>
          <p:cNvGrpSpPr/>
          <p:nvPr/>
        </p:nvGrpSpPr>
        <p:grpSpPr>
          <a:xfrm>
            <a:off x="-31102" y="-1"/>
            <a:ext cx="5467342" cy="912674"/>
            <a:chOff x="-92905" y="4891903"/>
            <a:chExt cx="12260577" cy="1644555"/>
          </a:xfrm>
        </p:grpSpPr>
        <p:sp>
          <p:nvSpPr>
            <p:cNvPr id="58" name="Rectangle 57">
              <a:extLst>
                <a:ext uri="{FF2B5EF4-FFF2-40B4-BE49-F238E27FC236}">
                  <a16:creationId xmlns:a16="http://schemas.microsoft.com/office/drawing/2014/main" id="{C8DC834E-7C11-4433-BF21-D85AE4FE9B03}"/>
                </a:ext>
              </a:extLst>
            </p:cNvPr>
            <p:cNvSpPr/>
            <p:nvPr/>
          </p:nvSpPr>
          <p:spPr>
            <a:xfrm>
              <a:off x="-35214" y="4891905"/>
              <a:ext cx="12202886" cy="1644553"/>
            </a:xfrm>
            <a:prstGeom prst="rect">
              <a:avLst/>
            </a:pr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27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Rectangle 58">
              <a:extLst>
                <a:ext uri="{FF2B5EF4-FFF2-40B4-BE49-F238E27FC236}">
                  <a16:creationId xmlns:a16="http://schemas.microsoft.com/office/drawing/2014/main" id="{20458FB7-1994-4AC5-906F-75E9E3B6FEBA}"/>
                </a:ext>
              </a:extLst>
            </p:cNvPr>
            <p:cNvSpPr/>
            <p:nvPr/>
          </p:nvSpPr>
          <p:spPr>
            <a:xfrm>
              <a:off x="-92905" y="4891903"/>
              <a:ext cx="12202886" cy="1507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273"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Calibri" panose="020F0502020204030204"/>
                  <a:ea typeface="SimSun" pitchFamily="18" charset="0"/>
                  <a:cs typeface="+mn-cs"/>
                </a:rPr>
                <a:t>Change Your Shopping Habit</a:t>
              </a:r>
              <a:endParaRPr kumimoji="0" lang="zh-CN" altLang="en-US" sz="2400" b="0" i="0" u="none" strike="noStrike" kern="1200" cap="none" spc="0" normalizeH="0" baseline="0" noProof="0" dirty="0">
                <a:ln>
                  <a:noFill/>
                </a:ln>
                <a:solidFill>
                  <a:srgbClr val="FFFFFF"/>
                </a:solidFill>
                <a:effectLst/>
                <a:uLnTx/>
                <a:uFillTx/>
                <a:latin typeface="Calibri" panose="020F0502020204030204"/>
                <a:ea typeface="SimSun" pitchFamily="18" charset="0"/>
                <a:cs typeface="+mn-cs"/>
              </a:endParaRPr>
            </a:p>
          </p:txBody>
        </p:sp>
      </p:grpSp>
      <p:sp>
        <p:nvSpPr>
          <p:cNvPr id="60" name="Rectangle 59">
            <a:extLst>
              <a:ext uri="{FF2B5EF4-FFF2-40B4-BE49-F238E27FC236}">
                <a16:creationId xmlns:a16="http://schemas.microsoft.com/office/drawing/2014/main" id="{48231BE0-C719-4487-8F4F-D4A5505F4829}"/>
              </a:ext>
            </a:extLst>
          </p:cNvPr>
          <p:cNvSpPr/>
          <p:nvPr/>
        </p:nvSpPr>
        <p:spPr>
          <a:xfrm>
            <a:off x="6849508" y="1313321"/>
            <a:ext cx="3708066" cy="523220"/>
          </a:xfrm>
          <a:prstGeom prst="rect">
            <a:avLst/>
          </a:prstGeom>
        </p:spPr>
        <p:txBody>
          <a:bodyPr wrap="none">
            <a:spAutoFit/>
          </a:bodyPr>
          <a:lstStyle/>
          <a:p>
            <a:pPr defTabSz="914354"/>
            <a:r>
              <a:rPr lang="en-US" sz="2800" cap="all" dirty="0">
                <a:latin typeface="Century Gothic" panose="020B0502020202020204" pitchFamily="34" charset="0"/>
              </a:rPr>
              <a:t>SHOPPING ANNUITY</a:t>
            </a:r>
            <a:r>
              <a:rPr lang="en-US" sz="1867" b="1" cap="all" baseline="30000" dirty="0">
                <a:latin typeface="Century Gothic"/>
                <a:cs typeface="Century Gothic"/>
              </a:rPr>
              <a:t>®</a:t>
            </a:r>
            <a:endParaRPr lang="en-US" sz="1867" cap="all" baseline="30000" dirty="0">
              <a:latin typeface="Century Gothic" panose="020B0502020202020204" pitchFamily="34" charset="0"/>
            </a:endParaRPr>
          </a:p>
        </p:txBody>
      </p:sp>
      <p:sp>
        <p:nvSpPr>
          <p:cNvPr id="61" name="Rectangle 60">
            <a:extLst>
              <a:ext uri="{FF2B5EF4-FFF2-40B4-BE49-F238E27FC236}">
                <a16:creationId xmlns:a16="http://schemas.microsoft.com/office/drawing/2014/main" id="{F649364D-3547-4E2C-B750-25FFA739B6E5}"/>
              </a:ext>
            </a:extLst>
          </p:cNvPr>
          <p:cNvSpPr/>
          <p:nvPr/>
        </p:nvSpPr>
        <p:spPr>
          <a:xfrm>
            <a:off x="6851707" y="890320"/>
            <a:ext cx="3087705" cy="523220"/>
          </a:xfrm>
          <a:prstGeom prst="rect">
            <a:avLst/>
          </a:prstGeom>
        </p:spPr>
        <p:txBody>
          <a:bodyPr wrap="none">
            <a:spAutoFit/>
          </a:bodyPr>
          <a:lstStyle/>
          <a:p>
            <a:pPr defTabSz="914354"/>
            <a:r>
              <a:rPr lang="en-US" sz="2800" cap="all" dirty="0">
                <a:latin typeface="Century Gothic" panose="020B0502020202020204" pitchFamily="34" charset="0"/>
              </a:rPr>
              <a:t>STEPS To BUILD A</a:t>
            </a:r>
          </a:p>
        </p:txBody>
      </p:sp>
    </p:spTree>
    <p:extLst>
      <p:ext uri="{BB962C8B-B14F-4D97-AF65-F5344CB8AC3E}">
        <p14:creationId xmlns:p14="http://schemas.microsoft.com/office/powerpoint/2010/main" val="66814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right)">
                                      <p:cBhvr>
                                        <p:cTn id="7" dur="500"/>
                                        <p:tgtEl>
                                          <p:spTgt spid="5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right)">
                                      <p:cBhvr>
                                        <p:cTn id="11" dur="500"/>
                                        <p:tgtEl>
                                          <p:spTgt spid="56"/>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right)">
                                      <p:cBhvr>
                                        <p:cTn id="15" dur="500"/>
                                        <p:tgtEl>
                                          <p:spTgt spid="55"/>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right)">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sp>
        <p:nvSpPr>
          <p:cNvPr id="11" name="Shape 71">
            <a:extLst>
              <a:ext uri="{FF2B5EF4-FFF2-40B4-BE49-F238E27FC236}">
                <a16:creationId xmlns:a16="http://schemas.microsoft.com/office/drawing/2014/main" id="{2A6A9FA5-E98B-1445-AD15-B3A3EF88F0DA}"/>
              </a:ext>
            </a:extLst>
          </p:cNvPr>
          <p:cNvSpPr/>
          <p:nvPr/>
        </p:nvSpPr>
        <p:spPr>
          <a:xfrm>
            <a:off x="320835" y="541867"/>
            <a:ext cx="9507933" cy="5300133"/>
          </a:xfrm>
          <a:prstGeom prst="rect">
            <a:avLst/>
          </a:prstGeom>
          <a:solidFill>
            <a:srgbClr val="5D4331">
              <a:alpha val="76000"/>
            </a:srgbClr>
          </a:solidFill>
          <a:ln w="25400">
            <a:solidFill>
              <a:srgbClr val="000000">
                <a:alpha val="0"/>
              </a:srgbClr>
            </a:solidFill>
            <a:miter lim="400000"/>
          </a:ln>
        </p:spPr>
        <p:txBody>
          <a:bodyPr lIns="0" tIns="0" rIns="0" bIns="0" anchor="ctr"/>
          <a:lstStyle/>
          <a:p>
            <a:pPr marL="0" marR="0" lvl="0" indent="0" algn="l" defTabSz="292057"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2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Raleway" panose="020B0503030101060003" pitchFamily="34" charset="0"/>
              <a:ea typeface="+mn-ea"/>
              <a:cs typeface="+mn-cs"/>
            </a:endParaRPr>
          </a:p>
        </p:txBody>
      </p:sp>
      <p:pic>
        <p:nvPicPr>
          <p:cNvPr id="38" name="Picture 3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91012" y="1336022"/>
            <a:ext cx="600730" cy="476231"/>
          </a:xfrm>
          <a:prstGeom prst="rect">
            <a:avLst/>
          </a:prstGeom>
        </p:spPr>
      </p:pic>
      <p:pic>
        <p:nvPicPr>
          <p:cNvPr id="7" name="Picture 6">
            <a:extLst>
              <a:ext uri="{FF2B5EF4-FFF2-40B4-BE49-F238E27FC236}">
                <a16:creationId xmlns:a16="http://schemas.microsoft.com/office/drawing/2014/main" id="{C701C5C9-0408-4787-8A12-C1E667ABE3CC}"/>
              </a:ext>
            </a:extLst>
          </p:cNvPr>
          <p:cNvPicPr>
            <a:picLocks noChangeAspect="1"/>
          </p:cNvPicPr>
          <p:nvPr/>
        </p:nvPicPr>
        <p:blipFill>
          <a:blip r:embed="rId5" cstate="hqprint">
            <a:lum bright="70000" contrast="-70000"/>
            <a:extLst>
              <a:ext uri="{28A0092B-C50C-407E-A947-70E740481C1C}">
                <a14:useLocalDpi xmlns:a14="http://schemas.microsoft.com/office/drawing/2010/main" val="0"/>
              </a:ext>
            </a:extLst>
          </a:blip>
          <a:stretch>
            <a:fillRect/>
          </a:stretch>
        </p:blipFill>
        <p:spPr>
          <a:xfrm>
            <a:off x="9592583" y="5183074"/>
            <a:ext cx="2278582" cy="1455284"/>
          </a:xfrm>
          <a:prstGeom prst="rect">
            <a:avLst/>
          </a:prstGeom>
          <a:ln>
            <a:noFill/>
          </a:ln>
          <a:effectLst>
            <a:outerShdw blurRad="292100" dist="139700" dir="2700000" algn="tl" rotWithShape="0">
              <a:srgbClr val="333333">
                <a:alpha val="65000"/>
              </a:srgbClr>
            </a:outerShdw>
          </a:effectLst>
        </p:spPr>
      </p:pic>
      <p:sp>
        <p:nvSpPr>
          <p:cNvPr id="8" name="Shape 76">
            <a:extLst>
              <a:ext uri="{FF2B5EF4-FFF2-40B4-BE49-F238E27FC236}">
                <a16:creationId xmlns:a16="http://schemas.microsoft.com/office/drawing/2014/main" id="{21D1DEAE-FD62-45A5-955A-105B20E5F92F}"/>
              </a:ext>
            </a:extLst>
          </p:cNvPr>
          <p:cNvSpPr/>
          <p:nvPr/>
        </p:nvSpPr>
        <p:spPr>
          <a:xfrm>
            <a:off x="1345252" y="2029902"/>
            <a:ext cx="7811810" cy="274256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ormAutofit/>
          </a:bodyPr>
          <a:lstStyle>
            <a:lvl1pPr algn="l">
              <a:defRPr sz="2400">
                <a:solidFill>
                  <a:srgbClr val="90AAC4"/>
                </a:solidFill>
                <a:latin typeface="Open Sans Light"/>
                <a:ea typeface="Open Sans Light"/>
                <a:cs typeface="Open Sans Light"/>
                <a:sym typeface="Open Sans Light"/>
              </a:defRPr>
            </a:lvl1pPr>
          </a:lstStyle>
          <a:p>
            <a:pPr marL="342900" marR="0" lvl="0" indent="-342900" algn="l" defTabSz="41264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0" cap="none" spc="0" normalizeH="0" baseline="0" noProof="0" dirty="0">
              <a:ln>
                <a:noFill/>
              </a:ln>
              <a:solidFill>
                <a:srgbClr val="F6F7F3"/>
              </a:solidFill>
              <a:effectLst/>
              <a:uLnTx/>
              <a:uFillTx/>
              <a:latin typeface="Open Sans Light"/>
              <a:sym typeface="Open Sans Light"/>
            </a:endParaRPr>
          </a:p>
        </p:txBody>
      </p:sp>
      <p:sp>
        <p:nvSpPr>
          <p:cNvPr id="2" name="Rectangle 1">
            <a:extLst>
              <a:ext uri="{FF2B5EF4-FFF2-40B4-BE49-F238E27FC236}">
                <a16:creationId xmlns:a16="http://schemas.microsoft.com/office/drawing/2014/main" id="{F3FDF4E5-6336-42D7-87A0-19ED58EAB2B8}"/>
              </a:ext>
            </a:extLst>
          </p:cNvPr>
          <p:cNvSpPr/>
          <p:nvPr/>
        </p:nvSpPr>
        <p:spPr>
          <a:xfrm>
            <a:off x="320835" y="541867"/>
            <a:ext cx="9507933" cy="4789003"/>
          </a:xfrm>
          <a:prstGeom prst="rect">
            <a:avLst/>
          </a:prstGeom>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TLS</a:t>
            </a:r>
            <a:r>
              <a:rPr kumimoji="0" lang="en-US" sz="3600" b="1" i="0" u="none" strike="noStrike" kern="1200" cap="none" spc="0" normalizeH="0" baseline="30000" noProof="0" dirty="0">
                <a:ln>
                  <a:noFill/>
                </a:ln>
                <a:solidFill>
                  <a:prstClr val="white"/>
                </a:solidFill>
                <a:effectLst/>
                <a:uLnTx/>
                <a:uFillTx/>
                <a:latin typeface="Calibri" panose="020F0502020204030204" pitchFamily="34" charset="0"/>
                <a:ea typeface="+mn-ea"/>
                <a:cs typeface="Calibri" panose="020F0502020204030204" pitchFamily="34" charset="0"/>
              </a:rPr>
              <a:t>™</a:t>
            </a:r>
            <a:r>
              <a:rPr kumimoji="0" lang="en-US" sz="36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 trim café is a gluten-free, slimming supplement that</a:t>
            </a:r>
          </a:p>
          <a:p>
            <a:pPr marL="0" marR="0" lvl="0" indent="0" algn="l" defTabSz="4572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1371600" marR="0" lvl="2" indent="-457200" algn="l" defTabSz="41264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0" cap="none" spc="0" normalizeH="0" baseline="0" noProof="0" dirty="0">
                <a:ln>
                  <a:noFill/>
                </a:ln>
                <a:solidFill>
                  <a:srgbClr val="F6F7F3"/>
                </a:solidFill>
                <a:effectLst/>
                <a:uLnTx/>
                <a:uFillTx/>
                <a:latin typeface="Open Sans Light"/>
                <a:ea typeface="+mn-ea"/>
                <a:cs typeface="+mn-cs"/>
                <a:sym typeface="Open Sans Light"/>
              </a:rPr>
              <a:t>May help to curb appetite</a:t>
            </a:r>
          </a:p>
          <a:p>
            <a:pPr marL="1200150" marR="0" lvl="2" indent="-285750" algn="l" defTabSz="412646"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800" b="0" i="0" u="none" strike="noStrike" kern="0" cap="none" spc="0" normalizeH="0" baseline="0" noProof="0" dirty="0">
              <a:ln>
                <a:noFill/>
              </a:ln>
              <a:solidFill>
                <a:srgbClr val="F6F7F3"/>
              </a:solidFill>
              <a:effectLst/>
              <a:uLnTx/>
              <a:uFillTx/>
              <a:latin typeface="Open Sans Light"/>
              <a:ea typeface="+mn-ea"/>
              <a:cs typeface="+mn-cs"/>
              <a:sym typeface="Open Sans Light"/>
            </a:endParaRPr>
          </a:p>
          <a:p>
            <a:pPr marL="1371600" marR="0" lvl="2" indent="-457200" algn="l" defTabSz="41264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0" cap="none" spc="0" normalizeH="0" baseline="0" noProof="0" dirty="0">
                <a:ln>
                  <a:noFill/>
                </a:ln>
                <a:solidFill>
                  <a:srgbClr val="F6F7F3"/>
                </a:solidFill>
                <a:effectLst/>
                <a:uLnTx/>
                <a:uFillTx/>
                <a:latin typeface="Open Sans Light"/>
                <a:ea typeface="+mn-ea"/>
                <a:cs typeface="+mn-cs"/>
                <a:sym typeface="Open Sans Light"/>
              </a:rPr>
              <a:t>May promote a feeling of fullness</a:t>
            </a:r>
          </a:p>
          <a:p>
            <a:pPr marL="1257300" marR="0" lvl="2" indent="-342900" algn="l" defTabSz="412646"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0" cap="none" spc="0" normalizeH="0" baseline="0" noProof="0" dirty="0">
              <a:ln>
                <a:noFill/>
              </a:ln>
              <a:solidFill>
                <a:srgbClr val="F6F7F3"/>
              </a:solidFill>
              <a:effectLst/>
              <a:uLnTx/>
              <a:uFillTx/>
              <a:latin typeface="Open Sans Light"/>
              <a:ea typeface="+mn-ea"/>
              <a:cs typeface="+mn-cs"/>
              <a:sym typeface="Open Sans Light"/>
            </a:endParaRPr>
          </a:p>
          <a:p>
            <a:pPr marL="1371600" marR="0" lvl="2" indent="-457200" algn="l" defTabSz="41264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0" cap="none" spc="0" normalizeH="0" baseline="0" noProof="0" dirty="0">
                <a:ln>
                  <a:noFill/>
                </a:ln>
                <a:solidFill>
                  <a:srgbClr val="F6F7F3"/>
                </a:solidFill>
                <a:effectLst/>
                <a:uLnTx/>
                <a:uFillTx/>
                <a:latin typeface="Open Sans Light"/>
                <a:ea typeface="+mn-ea"/>
                <a:cs typeface="+mn-cs"/>
                <a:sym typeface="Open Sans Light"/>
              </a:rPr>
              <a:t>Supports healthy weight management</a:t>
            </a:r>
          </a:p>
          <a:p>
            <a:pPr marL="1257300" marR="0" lvl="2" indent="-342900" algn="l" defTabSz="412646"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400" b="0" i="0" u="none" strike="noStrike" kern="0" cap="none" spc="0" normalizeH="0" baseline="0" noProof="0" dirty="0">
              <a:ln>
                <a:noFill/>
              </a:ln>
              <a:solidFill>
                <a:srgbClr val="F6F7F3"/>
              </a:solidFill>
              <a:effectLst/>
              <a:uLnTx/>
              <a:uFillTx/>
              <a:latin typeface="Open Sans Light"/>
              <a:ea typeface="+mn-ea"/>
              <a:cs typeface="+mn-cs"/>
              <a:sym typeface="Open Sans Light"/>
            </a:endParaRPr>
          </a:p>
          <a:p>
            <a:pPr marL="1371600" marR="0" lvl="2" indent="-457200" algn="l" defTabSz="412646"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0" cap="none" spc="0" normalizeH="0" baseline="0" noProof="0" dirty="0">
                <a:ln>
                  <a:noFill/>
                </a:ln>
                <a:solidFill>
                  <a:srgbClr val="F6F7F3"/>
                </a:solidFill>
                <a:effectLst/>
                <a:uLnTx/>
                <a:uFillTx/>
                <a:latin typeface="Open Sans Light"/>
                <a:ea typeface="+mn-ea"/>
                <a:cs typeface="+mn-cs"/>
                <a:sym typeface="Open Sans Light"/>
              </a:rPr>
              <a:t>Promotes fat burning</a:t>
            </a:r>
            <a:endParaRPr kumimoji="0" lang="en-US" sz="3600" b="1" i="0" u="none" strike="noStrike" kern="1200" cap="none" spc="0" normalizeH="0" baseline="0" noProof="0" dirty="0">
              <a:ln>
                <a:noFill/>
              </a:ln>
              <a:solidFill>
                <a:srgbClr val="E6E6E6"/>
              </a:solidFill>
              <a:effectLst/>
              <a:uLnTx/>
              <a:uFillTx/>
              <a:latin typeface="Raleway" panose="020B05030301010600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06865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Image result for coff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12203289" cy="6858000"/>
          </a:xfrm>
          <a:prstGeom prst="rect">
            <a:avLst/>
          </a:prstGeom>
          <a:solidFill>
            <a:schemeClr val="dk1">
              <a:alpha val="7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5AD296-13FF-4FA8-8CB6-D2F72156F35A}"/>
              </a:ext>
            </a:extLst>
          </p:cNvPr>
          <p:cNvSpPr/>
          <p:nvPr/>
        </p:nvSpPr>
        <p:spPr>
          <a:xfrm>
            <a:off x="1165149" y="507574"/>
            <a:ext cx="9861702" cy="2825389"/>
          </a:xfrm>
          <a:prstGeom prst="rect">
            <a:avLst/>
          </a:prstGeom>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Lato Black" panose="020F0502020204030203" pitchFamily="34" charset="0"/>
                <a:ea typeface="Lato Black" panose="020F0502020204030203" pitchFamily="34" charset="0"/>
                <a:cs typeface="Lato Black" panose="020F0502020204030203" pitchFamily="34" charset="0"/>
              </a:rPr>
              <a:t>Leptin Sensitivity </a:t>
            </a:r>
            <a:endParaRPr kumimoji="0" lang="en-US" sz="3200" b="0" i="0" u="none" strike="noStrike" kern="1200" cap="none" spc="0" normalizeH="0" baseline="0" noProof="0" dirty="0">
              <a:ln>
                <a:noFill/>
              </a:ln>
              <a:solidFill>
                <a:srgbClr val="E6E6E6"/>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a:ea typeface="+mn-ea"/>
                <a:cs typeface="+mn-cs"/>
              </a:rPr>
              <a:t>WellTrim</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iG</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Irvingia</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gabonensis</a:t>
            </a:r>
            <a:r>
              <a:rPr kumimoji="0" lang="en-US" sz="3200" b="0" i="0" u="none" strike="noStrike" kern="1200" cap="none" spc="0" normalizeH="0" baseline="0" noProof="0" dirty="0">
                <a:ln>
                  <a:noFill/>
                </a:ln>
                <a:solidFill>
                  <a:prstClr val="white"/>
                </a:solidFill>
                <a:effectLst/>
                <a:uLnTx/>
                <a:uFillTx/>
                <a:latin typeface="Calibri"/>
                <a:ea typeface="+mn-ea"/>
                <a:cs typeface="+mn-cs"/>
              </a:rPr>
              <a:t> appears to naturally support leptin’s ability to enter the brain and signal the stomach that it is full.</a:t>
            </a:r>
          </a:p>
          <a:p>
            <a:pPr marL="0" marR="0" lvl="0" indent="0" algn="l" defTabSz="457200" rtl="0" eaLnBrk="1" fontAlgn="auto" latinLnBrk="0" hangingPunct="1">
              <a:lnSpc>
                <a:spcPct val="12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E6E6E6"/>
              </a:solidFill>
              <a:effectLst/>
              <a:uLnTx/>
              <a:uFillTx/>
              <a:latin typeface="Raleway" panose="020B0503030101060003" pitchFamily="34" charset="0"/>
              <a:ea typeface="Lato" panose="020F0502020204030203" pitchFamily="34" charset="0"/>
              <a:cs typeface="Lato" panose="020F0502020204030203" pitchFamily="34" charset="0"/>
            </a:endParaRPr>
          </a:p>
        </p:txBody>
      </p:sp>
      <p:sp>
        <p:nvSpPr>
          <p:cNvPr id="9" name="Rectangle 8">
            <a:extLst>
              <a:ext uri="{FF2B5EF4-FFF2-40B4-BE49-F238E27FC236}">
                <a16:creationId xmlns:a16="http://schemas.microsoft.com/office/drawing/2014/main" id="{D12DECC9-6454-4172-8D6A-BAF59B7A9341}"/>
              </a:ext>
            </a:extLst>
          </p:cNvPr>
          <p:cNvSpPr/>
          <p:nvPr/>
        </p:nvSpPr>
        <p:spPr>
          <a:xfrm>
            <a:off x="1065943" y="3752742"/>
            <a:ext cx="11137346" cy="1938992"/>
          </a:xfrm>
          <a:prstGeom prst="rect">
            <a:avLst/>
          </a:prstGeom>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40000"/>
                    <a:lumOff val="60000"/>
                  </a:srgbClr>
                </a:solidFill>
                <a:effectLst>
                  <a:outerShdw blurRad="38100" dist="38100" dir="2700000" algn="tl">
                    <a:srgbClr val="000000">
                      <a:alpha val="43137"/>
                    </a:srgbClr>
                  </a:outerShdw>
                </a:effectLst>
                <a:uLnTx/>
                <a:uFillTx/>
                <a:latin typeface="Lato Black" panose="020F0502020204030203" pitchFamily="34" charset="0"/>
                <a:ea typeface="Lato Black" panose="020F0502020204030203" pitchFamily="34" charset="0"/>
                <a:cs typeface="Lato Black" panose="020F0502020204030203" pitchFamily="34" charset="0"/>
              </a:rPr>
              <a:t>Supports Adiponectin Levels  </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a:ea typeface="+mn-ea"/>
                <a:cs typeface="+mn-cs"/>
              </a:rPr>
              <a:t>WellTrim</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iG</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Irvingia</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gabonensis</a:t>
            </a:r>
            <a:r>
              <a:rPr kumimoji="0" lang="en-US" sz="3200" b="0" i="0" u="none" strike="noStrike" kern="1200" cap="none" spc="0" normalizeH="0" baseline="0" noProof="0" dirty="0">
                <a:ln>
                  <a:noFill/>
                </a:ln>
                <a:solidFill>
                  <a:prstClr val="white"/>
                </a:solidFill>
                <a:effectLst/>
                <a:uLnTx/>
                <a:uFillTx/>
                <a:latin typeface="Calibri"/>
                <a:ea typeface="+mn-ea"/>
                <a:cs typeface="+mn-cs"/>
              </a:rPr>
              <a:t> supports the hormone adiponectin which has been associated with fat burning. </a:t>
            </a:r>
            <a:endParaRPr kumimoji="0" lang="en-US" sz="3200" b="1" i="0" u="none" strike="noStrike" kern="1200" cap="none" spc="0" normalizeH="0" baseline="0" noProof="0" dirty="0">
              <a:ln>
                <a:noFill/>
              </a:ln>
              <a:solidFill>
                <a:srgbClr val="E6E6E6"/>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0" name="Picture 9">
            <a:extLst>
              <a:ext uri="{FF2B5EF4-FFF2-40B4-BE49-F238E27FC236}">
                <a16:creationId xmlns:a16="http://schemas.microsoft.com/office/drawing/2014/main" id="{276A56E5-4A24-4FAE-B8B0-4FAD164FB8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1709" y="647484"/>
            <a:ext cx="544176" cy="606777"/>
          </a:xfrm>
          <a:prstGeom prst="rect">
            <a:avLst/>
          </a:prstGeom>
        </p:spPr>
      </p:pic>
      <p:pic>
        <p:nvPicPr>
          <p:cNvPr id="11" name="Picture 10">
            <a:extLst>
              <a:ext uri="{FF2B5EF4-FFF2-40B4-BE49-F238E27FC236}">
                <a16:creationId xmlns:a16="http://schemas.microsoft.com/office/drawing/2014/main" id="{0477FC33-7C84-417F-A028-7D27AEF204D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7531" y="3752742"/>
            <a:ext cx="544176" cy="606777"/>
          </a:xfrm>
          <a:prstGeom prst="rect">
            <a:avLst/>
          </a:prstGeom>
        </p:spPr>
      </p:pic>
    </p:spTree>
    <p:extLst>
      <p:ext uri="{BB962C8B-B14F-4D97-AF65-F5344CB8AC3E}">
        <p14:creationId xmlns:p14="http://schemas.microsoft.com/office/powerpoint/2010/main" val="3950021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9442"/>
          <a:stretch/>
        </p:blipFill>
        <p:spPr bwMode="auto">
          <a:xfrm>
            <a:off x="-25400" y="0"/>
            <a:ext cx="12217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0"/>
            <a:ext cx="12191999" cy="6858000"/>
          </a:xfrm>
          <a:prstGeom prst="rect">
            <a:avLst/>
          </a:prstGeom>
          <a:solidFill>
            <a:schemeClr val="dk1">
              <a:alpha val="5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6607637" y="1548204"/>
            <a:ext cx="5381163" cy="707886"/>
            <a:chOff x="6941465" y="1896547"/>
            <a:chExt cx="5381163" cy="707886"/>
          </a:xfrm>
        </p:grpSpPr>
        <p:sp>
          <p:nvSpPr>
            <p:cNvPr id="3" name="TextBox 2"/>
            <p:cNvSpPr txBox="1"/>
            <p:nvPr/>
          </p:nvSpPr>
          <p:spPr>
            <a:xfrm>
              <a:off x="7541984" y="1896547"/>
              <a:ext cx="4780644" cy="707886"/>
            </a:xfrm>
            <a:prstGeom prst="rect">
              <a:avLst/>
            </a:prstGeom>
            <a:noFill/>
          </p:spPr>
          <p:txBody>
            <a:bodyPr wrap="square" rtlCol="0">
              <a:spAutoFit/>
            </a:bodyPr>
            <a:lstStyle/>
            <a:p>
              <a:r>
                <a:rPr lang="en-US" sz="4000" dirty="0">
                  <a:solidFill>
                    <a:schemeClr val="bg1"/>
                  </a:solidFill>
                  <a:latin typeface="Railway"/>
                </a:rPr>
                <a:t>$30 Billion Industry</a:t>
              </a:r>
            </a:p>
          </p:txBody>
        </p:sp>
        <p:pic>
          <p:nvPicPr>
            <p:cNvPr id="5" name="Picture 6" descr="Image result for arrow 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l="36564" t="69942" r="35500"/>
            <a:stretch/>
          </p:blipFill>
          <p:spPr bwMode="auto">
            <a:xfrm>
              <a:off x="6941465" y="1946818"/>
              <a:ext cx="600520" cy="607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6516869" y="4375354"/>
            <a:ext cx="5373967" cy="1323439"/>
            <a:chOff x="6948662" y="2143951"/>
            <a:chExt cx="5373967" cy="1323439"/>
          </a:xfrm>
        </p:grpSpPr>
        <p:sp>
          <p:nvSpPr>
            <p:cNvPr id="4" name="TextBox 3"/>
            <p:cNvSpPr txBox="1"/>
            <p:nvPr/>
          </p:nvSpPr>
          <p:spPr>
            <a:xfrm>
              <a:off x="7541985" y="2143951"/>
              <a:ext cx="4780644" cy="1323439"/>
            </a:xfrm>
            <a:prstGeom prst="rect">
              <a:avLst/>
            </a:prstGeom>
            <a:noFill/>
          </p:spPr>
          <p:txBody>
            <a:bodyPr wrap="square" rtlCol="0">
              <a:spAutoFit/>
            </a:bodyPr>
            <a:lstStyle/>
            <a:p>
              <a:r>
                <a:rPr lang="en-US" sz="4000" dirty="0">
                  <a:solidFill>
                    <a:schemeClr val="bg1"/>
                  </a:solidFill>
                  <a:latin typeface="Railway"/>
                </a:rPr>
                <a:t>83% of Adults Drink Coffee</a:t>
              </a:r>
            </a:p>
          </p:txBody>
        </p:sp>
        <p:pic>
          <p:nvPicPr>
            <p:cNvPr id="6" name="Picture 6" descr="Image result for arrow 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l="36564" t="69942" r="35500"/>
            <a:stretch/>
          </p:blipFill>
          <p:spPr bwMode="auto">
            <a:xfrm>
              <a:off x="6948662" y="2220520"/>
              <a:ext cx="600520" cy="607344"/>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7766956" y="173899"/>
            <a:ext cx="3663043" cy="1015663"/>
          </a:xfrm>
          <a:prstGeom prst="rect">
            <a:avLst/>
          </a:prstGeom>
          <a:noFill/>
        </p:spPr>
        <p:txBody>
          <a:bodyPr wrap="square" rtlCol="0">
            <a:spAutoFit/>
          </a:bodyPr>
          <a:lstStyle/>
          <a:p>
            <a:r>
              <a:rPr lang="en-US" sz="6000" dirty="0">
                <a:solidFill>
                  <a:schemeClr val="bg1"/>
                </a:solidFill>
                <a:effectLst>
                  <a:outerShdw blurRad="38100" dist="38100" dir="2700000" algn="tl">
                    <a:srgbClr val="000000">
                      <a:alpha val="43137"/>
                    </a:srgbClr>
                  </a:outerShdw>
                </a:effectLst>
                <a:latin typeface="Lato Black" panose="020F0A02020204030203" pitchFamily="34" charset="0"/>
              </a:rPr>
              <a:t>COFFEE</a:t>
            </a:r>
          </a:p>
        </p:txBody>
      </p:sp>
      <p:cxnSp>
        <p:nvCxnSpPr>
          <p:cNvPr id="11" name="Straight Connector 10"/>
          <p:cNvCxnSpPr/>
          <p:nvPr/>
        </p:nvCxnSpPr>
        <p:spPr>
          <a:xfrm flipV="1">
            <a:off x="7029667" y="1238716"/>
            <a:ext cx="4684477" cy="18706"/>
          </a:xfrm>
          <a:prstGeom prst="line">
            <a:avLst/>
          </a:prstGeom>
          <a:ln w="25400">
            <a:solidFill>
              <a:schemeClr val="bg1">
                <a:alpha val="78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6607636" y="2422128"/>
            <a:ext cx="5381164" cy="1938992"/>
            <a:chOff x="6941465" y="2431051"/>
            <a:chExt cx="5381164" cy="1938992"/>
          </a:xfrm>
        </p:grpSpPr>
        <p:sp>
          <p:nvSpPr>
            <p:cNvPr id="13" name="TextBox 12"/>
            <p:cNvSpPr txBox="1"/>
            <p:nvPr/>
          </p:nvSpPr>
          <p:spPr>
            <a:xfrm>
              <a:off x="7541985" y="2431051"/>
              <a:ext cx="4780644" cy="1938992"/>
            </a:xfrm>
            <a:prstGeom prst="rect">
              <a:avLst/>
            </a:prstGeom>
            <a:noFill/>
          </p:spPr>
          <p:txBody>
            <a:bodyPr wrap="square" rtlCol="0">
              <a:spAutoFit/>
            </a:bodyPr>
            <a:lstStyle/>
            <a:p>
              <a:r>
                <a:rPr lang="en-US" sz="4000" dirty="0">
                  <a:solidFill>
                    <a:schemeClr val="bg1"/>
                  </a:solidFill>
                  <a:latin typeface="Railway"/>
                </a:rPr>
                <a:t>1.4 billion cups of coffee served globally everyday</a:t>
              </a:r>
            </a:p>
          </p:txBody>
        </p:sp>
        <p:pic>
          <p:nvPicPr>
            <p:cNvPr id="14" name="Picture 6" descr="Image result for arrow 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l="36564" t="69942" r="35500"/>
            <a:stretch/>
          </p:blipFill>
          <p:spPr bwMode="auto">
            <a:xfrm>
              <a:off x="6941465" y="2465558"/>
              <a:ext cx="600520" cy="607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D6C05D24-2BFF-4EB3-BD82-D75871FE1AEF}"/>
              </a:ext>
            </a:extLst>
          </p:cNvPr>
          <p:cNvGrpSpPr/>
          <p:nvPr/>
        </p:nvGrpSpPr>
        <p:grpSpPr>
          <a:xfrm>
            <a:off x="-25401" y="5749064"/>
            <a:ext cx="12217400" cy="1076326"/>
            <a:chOff x="-2" y="4257675"/>
            <a:chExt cx="12192000" cy="1076326"/>
          </a:xfrm>
        </p:grpSpPr>
        <p:sp>
          <p:nvSpPr>
            <p:cNvPr id="17" name="Rectangle 16">
              <a:extLst>
                <a:ext uri="{FF2B5EF4-FFF2-40B4-BE49-F238E27FC236}">
                  <a16:creationId xmlns:a16="http://schemas.microsoft.com/office/drawing/2014/main" id="{55F6D8BB-53A3-4E97-938D-3E576D5694C3}"/>
                </a:ext>
              </a:extLst>
            </p:cNvPr>
            <p:cNvSpPr/>
            <p:nvPr/>
          </p:nvSpPr>
          <p:spPr>
            <a:xfrm>
              <a:off x="-2" y="4257675"/>
              <a:ext cx="12192000" cy="1076326"/>
            </a:xfrm>
            <a:prstGeom prst="rect">
              <a:avLst/>
            </a:prstGeom>
            <a:solidFill>
              <a:schemeClr val="dk1">
                <a:alpha val="5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670960C-E798-4FA1-9076-BC8056AF1F0A}"/>
                </a:ext>
              </a:extLst>
            </p:cNvPr>
            <p:cNvSpPr txBox="1"/>
            <p:nvPr/>
          </p:nvSpPr>
          <p:spPr>
            <a:xfrm>
              <a:off x="688973" y="4441895"/>
              <a:ext cx="11210925" cy="707886"/>
            </a:xfrm>
            <a:prstGeom prst="rect">
              <a:avLst/>
            </a:prstGeom>
            <a:noFill/>
          </p:spPr>
          <p:txBody>
            <a:bodyPr wrap="square" rtlCol="0">
              <a:spAutoFit/>
            </a:bodyPr>
            <a:lstStyle/>
            <a:p>
              <a:r>
                <a:rPr lang="en-US" sz="4000" b="1" dirty="0">
                  <a:solidFill>
                    <a:schemeClr val="accent4">
                      <a:lumMod val="40000"/>
                      <a:lumOff val="60000"/>
                    </a:schemeClr>
                  </a:solidFill>
                  <a:latin typeface="Lato Black" panose="020F0A02020204030203" pitchFamily="34" charset="0"/>
                </a:rPr>
                <a:t>Today, we are changing the coffee industry!</a:t>
              </a:r>
            </a:p>
          </p:txBody>
        </p:sp>
      </p:grpSp>
    </p:spTree>
    <p:extLst>
      <p:ext uri="{BB962C8B-B14F-4D97-AF65-F5344CB8AC3E}">
        <p14:creationId xmlns:p14="http://schemas.microsoft.com/office/powerpoint/2010/main" val="165594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1784" r="532"/>
          <a:stretch/>
        </p:blipFill>
        <p:spPr bwMode="auto">
          <a:xfrm>
            <a:off x="0" y="1"/>
            <a:ext cx="12191999" cy="69233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 y="-65337"/>
            <a:ext cx="12191999" cy="6923337"/>
          </a:xfrm>
          <a:prstGeom prst="rect">
            <a:avLst/>
          </a:prstGeom>
          <a:solidFill>
            <a:schemeClr val="dk1">
              <a:alpha val="6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2012674" y="448806"/>
            <a:ext cx="816664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Railway"/>
                <a:ea typeface="+mn-ea"/>
                <a:cs typeface="+mn-cs"/>
              </a:rPr>
              <a:t>The average price per cup of Coffee</a:t>
            </a:r>
          </a:p>
        </p:txBody>
      </p:sp>
      <p:pic>
        <p:nvPicPr>
          <p:cNvPr id="29702" name="Picture 6" descr="Image result for Starbucks logo png"/>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941468" y="1810840"/>
            <a:ext cx="2296751" cy="216583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5715000" y="1605497"/>
            <a:ext cx="0" cy="474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993481" y="4834688"/>
            <a:ext cx="816664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Railway"/>
                <a:ea typeface="+mn-ea"/>
                <a:cs typeface="+mn-cs"/>
              </a:rPr>
              <a:t>S$4.90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Railway"/>
                <a:ea typeface="+mn-ea"/>
                <a:cs typeface="+mn-cs"/>
              </a:rPr>
              <a:t>Per cup!</a:t>
            </a:r>
          </a:p>
        </p:txBody>
      </p:sp>
      <p:sp>
        <p:nvSpPr>
          <p:cNvPr id="12" name="Rectangle 11"/>
          <p:cNvSpPr/>
          <p:nvPr/>
        </p:nvSpPr>
        <p:spPr>
          <a:xfrm>
            <a:off x="4563009" y="5246179"/>
            <a:ext cx="816664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Railway"/>
                <a:ea typeface="+mn-ea"/>
                <a:cs typeface="+mn-cs"/>
              </a:rPr>
              <a:t>S$4.30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Railway"/>
                <a:ea typeface="+mn-ea"/>
                <a:cs typeface="+mn-cs"/>
              </a:rPr>
              <a:t>Per cup!</a:t>
            </a:r>
          </a:p>
        </p:txBody>
      </p:sp>
      <p:sp>
        <p:nvSpPr>
          <p:cNvPr id="11" name="Shape 76"/>
          <p:cNvSpPr/>
          <p:nvPr/>
        </p:nvSpPr>
        <p:spPr>
          <a:xfrm>
            <a:off x="8403184" y="6402870"/>
            <a:ext cx="5744522" cy="43088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defRPr sz="2400">
                <a:solidFill>
                  <a:srgbClr val="90AAC4"/>
                </a:solidFill>
                <a:latin typeface="Open Sans Light"/>
                <a:ea typeface="Open Sans Light"/>
                <a:cs typeface="Open Sans Light"/>
                <a:sym typeface="Open Sans Light"/>
              </a:defRPr>
            </a:lvl1pPr>
          </a:lstStyle>
          <a:p>
            <a:pPr marL="0" marR="0" lvl="0" indent="0" algn="l" defTabSz="412646"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Gill Sans"/>
                <a:sym typeface="Open Sans Light"/>
              </a:rPr>
              <a:t>And you lose weight!</a:t>
            </a:r>
          </a:p>
        </p:txBody>
      </p:sp>
      <p:sp>
        <p:nvSpPr>
          <p:cNvPr id="13" name="Shape 76">
            <a:extLst>
              <a:ext uri="{FF2B5EF4-FFF2-40B4-BE49-F238E27FC236}">
                <a16:creationId xmlns:a16="http://schemas.microsoft.com/office/drawing/2014/main" id="{1B5BF420-0BF3-4F99-B048-020FC2DBB2EF}"/>
              </a:ext>
            </a:extLst>
          </p:cNvPr>
          <p:cNvSpPr/>
          <p:nvPr/>
        </p:nvSpPr>
        <p:spPr>
          <a:xfrm>
            <a:off x="7887632" y="4452470"/>
            <a:ext cx="4304362" cy="107721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defRPr sz="2400">
                <a:solidFill>
                  <a:srgbClr val="90AAC4"/>
                </a:solidFill>
                <a:latin typeface="Open Sans Light"/>
                <a:ea typeface="Open Sans Light"/>
                <a:cs typeface="Open Sans Light"/>
                <a:sym typeface="Open Sans Light"/>
              </a:defRPr>
            </a:lvl1pPr>
          </a:lstStyle>
          <a:p>
            <a:pPr marL="0" marR="0" lvl="0" indent="0" algn="l" defTabSz="412646"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C2B99A"/>
                </a:solidFill>
                <a:effectLst/>
                <a:uLnTx/>
                <a:uFillTx/>
                <a:latin typeface="Open Sans Light"/>
                <a:sym typeface="Open Sans Light"/>
              </a:rPr>
              <a:t>TLS</a:t>
            </a:r>
            <a:r>
              <a:rPr kumimoji="0" lang="en-US" sz="1400" b="0" i="0" u="none" strike="noStrike" kern="0" cap="none" spc="0" normalizeH="0" baseline="30000" noProof="0" dirty="0">
                <a:ln>
                  <a:noFill/>
                </a:ln>
                <a:solidFill>
                  <a:srgbClr val="C2B99A"/>
                </a:solidFill>
                <a:effectLst/>
                <a:uLnTx/>
                <a:uFillTx/>
                <a:latin typeface="Open Sans Light"/>
                <a:cs typeface="Times New Roman" panose="02020603050405020304" pitchFamily="18" charset="0"/>
                <a:sym typeface="Open Sans Light"/>
              </a:rPr>
              <a:t>™</a:t>
            </a:r>
            <a:r>
              <a:rPr kumimoji="0" lang="en-US" sz="1400" b="0" i="0" u="none" strike="noStrike" kern="0" cap="none" spc="0" normalizeH="0" baseline="30000" noProof="0" dirty="0">
                <a:ln>
                  <a:noFill/>
                </a:ln>
                <a:solidFill>
                  <a:srgbClr val="C2B99A"/>
                </a:solidFill>
                <a:effectLst/>
                <a:uLnTx/>
                <a:uFillTx/>
                <a:latin typeface="Open Sans Light"/>
                <a:sym typeface="Open Sans Light"/>
              </a:rPr>
              <a:t> </a:t>
            </a:r>
            <a:r>
              <a:rPr kumimoji="0" lang="en-US" sz="1400" b="0" i="0" u="none" strike="noStrike" kern="0" cap="none" spc="0" normalizeH="0" baseline="0" noProof="0" dirty="0">
                <a:ln>
                  <a:noFill/>
                </a:ln>
                <a:solidFill>
                  <a:srgbClr val="C2B99A"/>
                </a:solidFill>
                <a:effectLst/>
                <a:uLnTx/>
                <a:uFillTx/>
                <a:latin typeface="Open Sans Light"/>
                <a:sym typeface="Open Sans Light"/>
              </a:rPr>
              <a:t>trim café (15 servings)</a:t>
            </a:r>
            <a:br>
              <a:rPr kumimoji="0" lang="en-US" sz="1400" b="0" i="0" u="none" strike="noStrike" kern="0" cap="none" spc="0" normalizeH="0" baseline="0" noProof="0" dirty="0">
                <a:ln>
                  <a:noFill/>
                </a:ln>
                <a:solidFill>
                  <a:srgbClr val="C2B99A"/>
                </a:solidFill>
                <a:effectLst/>
                <a:uLnTx/>
                <a:uFillTx/>
                <a:latin typeface="Open Sans Light"/>
                <a:sym typeface="Open Sans Light"/>
              </a:rPr>
            </a:br>
            <a:r>
              <a:rPr lang="en-US" altLang="zh-CN" sz="1400" kern="0" dirty="0">
                <a:solidFill>
                  <a:srgbClr val="C2B99A"/>
                </a:solidFill>
              </a:rPr>
              <a:t>SKU</a:t>
            </a:r>
            <a:r>
              <a:rPr lang="zh-CN" altLang="en-US" sz="1400" kern="0" dirty="0">
                <a:solidFill>
                  <a:srgbClr val="C2B99A"/>
                </a:solidFill>
              </a:rPr>
              <a:t>： </a:t>
            </a:r>
            <a:r>
              <a:rPr lang="en-US" altLang="zh-CN" sz="1400" kern="0" dirty="0">
                <a:solidFill>
                  <a:srgbClr val="C2B99A"/>
                </a:solidFill>
              </a:rPr>
              <a:t>SG6612</a:t>
            </a:r>
          </a:p>
          <a:p>
            <a:pPr lvl="0" defTabSz="412646">
              <a:defRPr/>
            </a:pPr>
            <a:r>
              <a:rPr lang="en-US" sz="1400" kern="0" dirty="0">
                <a:solidFill>
                  <a:srgbClr val="C2B99A"/>
                </a:solidFill>
              </a:rPr>
              <a:t>UC: S$78.50</a:t>
            </a:r>
          </a:p>
          <a:p>
            <a:pPr lvl="0" defTabSz="412646">
              <a:defRPr/>
            </a:pPr>
            <a:r>
              <a:rPr lang="en-US" sz="1400" kern="0" dirty="0">
                <a:solidFill>
                  <a:srgbClr val="C2B99A"/>
                </a:solidFill>
              </a:rPr>
              <a:t>SR</a:t>
            </a:r>
            <a:r>
              <a:rPr kumimoji="0" lang="en-US" sz="1400" b="0" i="0" u="none" strike="noStrike" kern="0" cap="none" spc="0" normalizeH="0" baseline="0" noProof="0" dirty="0">
                <a:ln>
                  <a:noFill/>
                </a:ln>
                <a:solidFill>
                  <a:srgbClr val="C2B99A"/>
                </a:solidFill>
                <a:effectLst/>
                <a:uLnTx/>
                <a:uFillTx/>
                <a:latin typeface="Open Sans Light"/>
                <a:sym typeface="Open Sans Light"/>
              </a:rPr>
              <a:t>: S$46</a:t>
            </a:r>
            <a:r>
              <a:rPr lang="en-US" sz="1400" kern="0" dirty="0">
                <a:solidFill>
                  <a:srgbClr val="C2B99A"/>
                </a:solidFill>
              </a:rPr>
              <a:t>.25</a:t>
            </a:r>
            <a:r>
              <a:rPr kumimoji="0" lang="en-US" sz="1400" b="0" i="0" u="none" strike="noStrike" kern="0" cap="none" spc="0" normalizeH="0" baseline="0" noProof="0" dirty="0">
                <a:ln>
                  <a:noFill/>
                </a:ln>
                <a:solidFill>
                  <a:srgbClr val="C2B99A"/>
                </a:solidFill>
                <a:effectLst/>
                <a:uLnTx/>
                <a:uFillTx/>
                <a:latin typeface="Open Sans Light"/>
                <a:sym typeface="Open Sans Light"/>
              </a:rPr>
              <a:t> BV:</a:t>
            </a:r>
            <a:r>
              <a:rPr lang="en-US" sz="1400" kern="0" dirty="0">
                <a:solidFill>
                  <a:srgbClr val="C2B99A"/>
                </a:solidFill>
              </a:rPr>
              <a:t>22</a:t>
            </a:r>
          </a:p>
          <a:p>
            <a:pPr marL="0" marR="0" lvl="0" indent="0" algn="l" defTabSz="41264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C2B99A"/>
              </a:solidFill>
              <a:effectLst/>
              <a:uLnTx/>
              <a:uFillTx/>
              <a:latin typeface="Open Sans Light"/>
              <a:sym typeface="Open Sans Light"/>
            </a:endParaRPr>
          </a:p>
        </p:txBody>
      </p:sp>
      <p:pic>
        <p:nvPicPr>
          <p:cNvPr id="14" name="Picture 13">
            <a:extLst>
              <a:ext uri="{FF2B5EF4-FFF2-40B4-BE49-F238E27FC236}">
                <a16:creationId xmlns:a16="http://schemas.microsoft.com/office/drawing/2014/main" id="{F34E6BE9-F801-4849-97B3-636B84D7E9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2430" y="1156692"/>
            <a:ext cx="3466053" cy="36065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213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2" name="Content Placeholder 11">
            <a:extLst>
              <a:ext uri="{FF2B5EF4-FFF2-40B4-BE49-F238E27FC236}">
                <a16:creationId xmlns:a16="http://schemas.microsoft.com/office/drawing/2014/main" id="{AFA5B3CC-BBC0-4A97-A99D-D39F5EF30D87}"/>
              </a:ext>
            </a:extLst>
          </p:cNvPr>
          <p:cNvSpPr>
            <a:spLocks noGrp="1"/>
          </p:cNvSpPr>
          <p:nvPr>
            <p:ph idx="1"/>
          </p:nvPr>
        </p:nvSpPr>
        <p:spPr/>
        <p:txBody>
          <a:bodyPr/>
          <a:lstStyle/>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24-Point Star 3"/>
          <p:cNvSpPr/>
          <p:nvPr/>
        </p:nvSpPr>
        <p:spPr>
          <a:xfrm>
            <a:off x="6572250" y="4974432"/>
            <a:ext cx="1028700" cy="1028700"/>
          </a:xfrm>
          <a:prstGeom prst="star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BV</a:t>
            </a:r>
          </a:p>
        </p:txBody>
      </p:sp>
      <p:sp>
        <p:nvSpPr>
          <p:cNvPr id="7" name="24-Point Star 6"/>
          <p:cNvSpPr/>
          <p:nvPr/>
        </p:nvSpPr>
        <p:spPr>
          <a:xfrm>
            <a:off x="9848850" y="4098926"/>
            <a:ext cx="1028700" cy="1028700"/>
          </a:xfrm>
          <a:prstGeom prst="star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BV</a:t>
            </a:r>
          </a:p>
        </p:txBody>
      </p:sp>
      <p:sp>
        <p:nvSpPr>
          <p:cNvPr id="8" name="24-Point Star 7"/>
          <p:cNvSpPr/>
          <p:nvPr/>
        </p:nvSpPr>
        <p:spPr>
          <a:xfrm>
            <a:off x="11048999" y="4421983"/>
            <a:ext cx="1028700" cy="1028700"/>
          </a:xfrm>
          <a:prstGeom prst="star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BV</a:t>
            </a:r>
          </a:p>
        </p:txBody>
      </p:sp>
      <p:sp>
        <p:nvSpPr>
          <p:cNvPr id="9" name="TextBox 8">
            <a:extLst>
              <a:ext uri="{FF2B5EF4-FFF2-40B4-BE49-F238E27FC236}">
                <a16:creationId xmlns:a16="http://schemas.microsoft.com/office/drawing/2014/main" id="{13AF961C-AC72-49D1-B8F6-C342F3AD9B4A}"/>
              </a:ext>
            </a:extLst>
          </p:cNvPr>
          <p:cNvSpPr txBox="1"/>
          <p:nvPr/>
        </p:nvSpPr>
        <p:spPr>
          <a:xfrm>
            <a:off x="323850" y="259646"/>
            <a:ext cx="68831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Lato Black" panose="020F0A02020204030203" pitchFamily="34" charset="0"/>
                <a:ea typeface="+mn-ea"/>
                <a:cs typeface="+mn-cs"/>
              </a:rPr>
              <a:t>We are just getting started!</a:t>
            </a:r>
          </a:p>
        </p:txBody>
      </p:sp>
      <p:sp>
        <p:nvSpPr>
          <p:cNvPr id="10" name="TextBox 9">
            <a:extLst>
              <a:ext uri="{FF2B5EF4-FFF2-40B4-BE49-F238E27FC236}">
                <a16:creationId xmlns:a16="http://schemas.microsoft.com/office/drawing/2014/main" id="{E620DA1B-027F-47C4-B3D3-329871DC6E5E}"/>
              </a:ext>
            </a:extLst>
          </p:cNvPr>
          <p:cNvSpPr txBox="1"/>
          <p:nvPr/>
        </p:nvSpPr>
        <p:spPr>
          <a:xfrm>
            <a:off x="323850" y="5259004"/>
            <a:ext cx="5772150" cy="1200329"/>
          </a:xfrm>
          <a:prstGeom prst="rect">
            <a:avLst/>
          </a:prstGeom>
          <a:solidFill>
            <a:schemeClr val="tx1">
              <a:alpha val="59000"/>
            </a:schemeClr>
          </a:solidFill>
        </p:spPr>
        <p:txBody>
          <a:bodyPr wrap="square" rtlCol="0">
            <a:spAutoFit/>
          </a:bodyPr>
          <a:lstStyle/>
          <a:p>
            <a:pPr algn="ctr"/>
            <a:r>
              <a:rPr lang="en-US" sz="3600" b="1" dirty="0">
                <a:solidFill>
                  <a:srgbClr val="C00000"/>
                </a:solidFill>
                <a:effectLst>
                  <a:outerShdw blurRad="38100" dist="38100" dir="2700000" algn="tl">
                    <a:srgbClr val="000000">
                      <a:alpha val="43137"/>
                    </a:srgbClr>
                  </a:outerShdw>
                </a:effectLst>
                <a:latin typeface="Railway"/>
              </a:rPr>
              <a:t>Provide Every Day Consumable Products</a:t>
            </a:r>
          </a:p>
        </p:txBody>
      </p:sp>
      <p:sp>
        <p:nvSpPr>
          <p:cNvPr id="11" name="TextBox 10">
            <a:extLst>
              <a:ext uri="{FF2B5EF4-FFF2-40B4-BE49-F238E27FC236}">
                <a16:creationId xmlns:a16="http://schemas.microsoft.com/office/drawing/2014/main" id="{D407E668-A4DC-4639-8DC1-F62C518969B5}"/>
              </a:ext>
            </a:extLst>
          </p:cNvPr>
          <p:cNvSpPr txBox="1"/>
          <p:nvPr/>
        </p:nvSpPr>
        <p:spPr>
          <a:xfrm>
            <a:off x="323850" y="4546790"/>
            <a:ext cx="5772150" cy="707886"/>
          </a:xfrm>
          <a:prstGeom prst="rect">
            <a:avLst/>
          </a:prstGeom>
          <a:solidFill>
            <a:schemeClr val="tx1">
              <a:alpha val="59000"/>
            </a:schemeClr>
          </a:solidFill>
        </p:spPr>
        <p:txBody>
          <a:bodyPr wrap="square" rtlCol="0">
            <a:spAutoFit/>
          </a:bodyPr>
          <a:lstStyle/>
          <a:p>
            <a:r>
              <a:rPr lang="en-US" sz="4000" b="1" dirty="0">
                <a:solidFill>
                  <a:srgbClr val="C00000"/>
                </a:solidFill>
                <a:latin typeface="Lato Black" panose="020F0A02020204030203" pitchFamily="34" charset="0"/>
              </a:rPr>
              <a:t>OUR NEXT MISSION:</a:t>
            </a:r>
          </a:p>
        </p:txBody>
      </p:sp>
    </p:spTree>
    <p:extLst>
      <p:ext uri="{BB962C8B-B14F-4D97-AF65-F5344CB8AC3E}">
        <p14:creationId xmlns:p14="http://schemas.microsoft.com/office/powerpoint/2010/main" val="325687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F5597"/>
        </a:solidFill>
        <a:effectLst/>
      </p:bgPr>
    </p:bg>
    <p:spTree>
      <p:nvGrpSpPr>
        <p:cNvPr id="1" name=""/>
        <p:cNvGrpSpPr/>
        <p:nvPr/>
      </p:nvGrpSpPr>
      <p:grpSpPr>
        <a:xfrm>
          <a:off x="0" y="0"/>
          <a:ext cx="0" cy="0"/>
          <a:chOff x="0" y="0"/>
          <a:chExt cx="0" cy="0"/>
        </a:xfrm>
      </p:grpSpPr>
      <p:sp>
        <p:nvSpPr>
          <p:cNvPr id="3" name="Rectangle 2"/>
          <p:cNvSpPr/>
          <p:nvPr/>
        </p:nvSpPr>
        <p:spPr>
          <a:xfrm>
            <a:off x="4480752" y="-277283"/>
            <a:ext cx="7711247"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t>Shopping Annuity</a:t>
            </a:r>
            <a:r>
              <a:rPr kumimoji="0" lang="en-US" sz="2400" b="0" i="0" u="none" strike="noStrike" kern="1200" cap="none" spc="0" normalizeH="0" baseline="30000" noProof="0" dirty="0">
                <a:ln>
                  <a:noFill/>
                </a:ln>
                <a:solidFill>
                  <a:prstClr val="white"/>
                </a:solidFill>
                <a:effectLst/>
                <a:uLnTx/>
                <a:uFillTx/>
                <a:latin typeface="Myriad Pro" panose="020B0503030403020204" pitchFamily="34" charset="0"/>
                <a:ea typeface="+mn-ea"/>
                <a:cs typeface="+mn-cs"/>
              </a:rPr>
              <a:t>®</a:t>
            </a:r>
            <a:r>
              <a:rPr kumimoji="0" lang="en-US" sz="32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t> Premium Natural Whitening Toothpaste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t>Supported by bromelain and papain.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t>Contains: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t>2 enzymes that whiten teeth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t>Calcium carbonate polishing agent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t>No artificial </a:t>
            </a:r>
            <a:r>
              <a:rPr kumimoji="0" lang="en-US" sz="2400" b="0" i="0" u="none" strike="noStrike" kern="1200" cap="none" spc="0" normalizeH="0" baseline="0" noProof="0" dirty="0" err="1">
                <a:ln>
                  <a:noFill/>
                </a:ln>
                <a:solidFill>
                  <a:prstClr val="white"/>
                </a:solidFill>
                <a:effectLst/>
                <a:uLnTx/>
                <a:uFillTx/>
                <a:latin typeface="Myriad Pro" panose="020B0503030403020204" pitchFamily="34" charset="0"/>
                <a:ea typeface="+mn-ea"/>
                <a:cs typeface="+mn-cs"/>
              </a:rPr>
              <a:t>colours</a:t>
            </a:r>
            <a:r>
              <a:rPr kumimoji="0" lang="en-US" sz="24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Myriad Pro" panose="020B0503030403020204" pitchFamily="34" charset="0"/>
                <a:ea typeface="+mn-ea"/>
                <a:cs typeface="+mn-cs"/>
              </a:rPr>
              <a:t>flavours</a:t>
            </a:r>
            <a:r>
              <a:rPr kumimoji="0" lang="en-US" sz="24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t> or sweeteners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rPr>
              <a:t> </a:t>
            </a:r>
            <a:endParaRPr kumimoji="0" lang="en-US" sz="1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24" y="86503"/>
            <a:ext cx="3884787" cy="6032943"/>
          </a:xfrm>
          <a:prstGeom prst="rect">
            <a:avLst/>
          </a:prstGeom>
          <a:ln>
            <a:noFill/>
          </a:ln>
          <a:effectLst>
            <a:outerShdw blurRad="292100" dist="139700" dir="2700000" algn="tl" rotWithShape="0">
              <a:srgbClr val="333333">
                <a:alpha val="65000"/>
              </a:srgbClr>
            </a:outerShdw>
          </a:effectLst>
        </p:spPr>
      </p:pic>
      <p:grpSp>
        <p:nvGrpSpPr>
          <p:cNvPr id="7" name="Group 6"/>
          <p:cNvGrpSpPr/>
          <p:nvPr/>
        </p:nvGrpSpPr>
        <p:grpSpPr>
          <a:xfrm>
            <a:off x="6700979" y="3745739"/>
            <a:ext cx="2932352" cy="2932352"/>
            <a:chOff x="8934674" y="3638550"/>
            <a:chExt cx="2932352" cy="2932352"/>
          </a:xfrm>
        </p:grpSpPr>
        <p:grpSp>
          <p:nvGrpSpPr>
            <p:cNvPr id="8" name="Group 7"/>
            <p:cNvGrpSpPr/>
            <p:nvPr/>
          </p:nvGrpSpPr>
          <p:grpSpPr>
            <a:xfrm>
              <a:off x="8934674" y="3638550"/>
              <a:ext cx="2932352" cy="2932352"/>
              <a:chOff x="3221922" y="461350"/>
              <a:chExt cx="5810191" cy="5810191"/>
            </a:xfrm>
          </p:grpSpPr>
          <p:sp>
            <p:nvSpPr>
              <p:cNvPr id="10" name="32-Point Star 9"/>
              <p:cNvSpPr/>
              <p:nvPr/>
            </p:nvSpPr>
            <p:spPr>
              <a:xfrm>
                <a:off x="3221922" y="461350"/>
                <a:ext cx="5810191" cy="5810191"/>
              </a:xfrm>
              <a:prstGeom prst="star32">
                <a:avLst/>
              </a:prstGeom>
              <a:solidFill>
                <a:schemeClr val="accent1">
                  <a:lumMod val="40000"/>
                  <a:lumOff val="60000"/>
                </a:schemeClr>
              </a:solidFill>
              <a:ln w="25400" cap="flat" cmpd="sng" algn="ctr">
                <a:solidFill>
                  <a:schemeClr val="accent1">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4080968" y="2405638"/>
                <a:ext cx="4092097" cy="23783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rPr>
                  <a:t>BV</a:t>
                </a:r>
              </a:p>
            </p:txBody>
          </p:sp>
        </p:grpSp>
        <p:sp>
          <p:nvSpPr>
            <p:cNvPr id="9" name="Rectangle 8"/>
            <p:cNvSpPr/>
            <p:nvPr/>
          </p:nvSpPr>
          <p:spPr>
            <a:xfrm>
              <a:off x="9777068" y="4265872"/>
              <a:ext cx="1276756"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rPr>
                <a:t>50%</a:t>
              </a:r>
            </a:p>
          </p:txBody>
        </p:sp>
      </p:grpSp>
      <p:sp>
        <p:nvSpPr>
          <p:cNvPr id="12" name="Oval 11"/>
          <p:cNvSpPr/>
          <p:nvPr/>
        </p:nvSpPr>
        <p:spPr>
          <a:xfrm>
            <a:off x="3549515" y="4324639"/>
            <a:ext cx="2108335" cy="2124851"/>
          </a:xfrm>
          <a:prstGeom prst="ellipse">
            <a:avLst/>
          </a:prstGeom>
          <a:gradFill>
            <a:gsLst>
              <a:gs pos="0">
                <a:srgbClr val="17C1CB">
                  <a:lumMod val="60000"/>
                  <a:lumOff val="40000"/>
                </a:srgbClr>
              </a:gs>
              <a:gs pos="46000">
                <a:srgbClr val="17C1CB"/>
              </a:gs>
              <a:gs pos="100000">
                <a:srgbClr val="6B50BE">
                  <a:lumMod val="50000"/>
                </a:srgbClr>
              </a:gs>
            </a:gsLst>
            <a:path path="circle">
              <a:fillToRect l="50000" t="130000" r="50000" b="-30000"/>
            </a:path>
          </a:gradFill>
          <a:ln w="12700" cap="flat" cmpd="sng" algn="ctr">
            <a:noFill/>
            <a:prstDash val="solid"/>
            <a:miter lim="800000"/>
          </a:ln>
          <a:effectLst>
            <a:outerShdw blurRad="533400" sx="106000" sy="106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1146822"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w="3175">
                  <a:noFill/>
                </a:ln>
                <a:solidFill>
                  <a:prstClr val="white"/>
                </a:solidFill>
                <a:effectLst/>
                <a:uLnTx/>
                <a:uFillTx/>
                <a:latin typeface="Raleway" panose="020B0503030101060003" pitchFamily="34" charset="0"/>
                <a:ea typeface="+mn-ea"/>
                <a:cs typeface="Arial" panose="020B0604020202020204" pitchFamily="34" charset="0"/>
              </a:rPr>
              <a:t>Best In Class!</a:t>
            </a:r>
          </a:p>
        </p:txBody>
      </p:sp>
      <p:sp>
        <p:nvSpPr>
          <p:cNvPr id="2" name="Rectangle 1">
            <a:extLst>
              <a:ext uri="{FF2B5EF4-FFF2-40B4-BE49-F238E27FC236}">
                <a16:creationId xmlns:a16="http://schemas.microsoft.com/office/drawing/2014/main" id="{F5EDE03B-5E66-4317-B4D4-4C8BFA36D413}"/>
              </a:ext>
            </a:extLst>
          </p:cNvPr>
          <p:cNvSpPr/>
          <p:nvPr/>
        </p:nvSpPr>
        <p:spPr>
          <a:xfrm>
            <a:off x="2423515" y="5911689"/>
            <a:ext cx="12586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SG13703</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9EA3598-1273-4D22-9972-39125A96CF19}"/>
              </a:ext>
            </a:extLst>
          </p:cNvPr>
          <p:cNvSpPr/>
          <p:nvPr/>
        </p:nvSpPr>
        <p:spPr>
          <a:xfrm>
            <a:off x="585186" y="3179648"/>
            <a:ext cx="3374001" cy="923330"/>
          </a:xfrm>
          <a:prstGeom prst="rect">
            <a:avLst/>
          </a:prstGeom>
          <a:noFill/>
        </p:spPr>
        <p:txBody>
          <a:bodyPr wrap="none" lIns="91440" tIns="45720" rIns="91440" bIns="45720">
            <a:spAutoFit/>
          </a:bodyPr>
          <a:lstStyle/>
          <a:p>
            <a:pPr algn="ctr"/>
            <a:r>
              <a:rPr lang="en-US" sz="5400" b="1" cap="none" spc="0" dirty="0">
                <a:ln w="9525">
                  <a:solidFill>
                    <a:schemeClr val="tx1">
                      <a:lumMod val="75000"/>
                      <a:lumOff val="25000"/>
                    </a:schemeClr>
                  </a:solidFill>
                  <a:prstDash val="solid"/>
                </a:ln>
                <a:solidFill>
                  <a:srgbClr val="FF0000"/>
                </a:solidFill>
                <a:effectLst>
                  <a:outerShdw blurRad="12700" dist="38100" dir="2700000" algn="tl" rotWithShape="0">
                    <a:schemeClr val="bg1">
                      <a:lumMod val="50000"/>
                    </a:schemeClr>
                  </a:outerShdw>
                </a:effectLst>
              </a:rPr>
              <a:t>LAUNCHED</a:t>
            </a:r>
          </a:p>
        </p:txBody>
      </p:sp>
    </p:spTree>
    <p:extLst>
      <p:ext uri="{BB962C8B-B14F-4D97-AF65-F5344CB8AC3E}">
        <p14:creationId xmlns:p14="http://schemas.microsoft.com/office/powerpoint/2010/main" val="34744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42549"/>
          <a:stretch/>
        </p:blipFill>
        <p:spPr bwMode="auto">
          <a:xfrm>
            <a:off x="838200" y="0"/>
            <a:ext cx="11049000" cy="6853123"/>
          </a:xfrm>
          <a:prstGeom prst="rect">
            <a:avLst/>
          </a:prstGeom>
          <a:noFill/>
          <a:extLst>
            <a:ext uri="{909E8E84-426E-40DD-AFC4-6F175D3DCCD1}">
              <a14:hiddenFill xmlns:a14="http://schemas.microsoft.com/office/drawing/2010/main">
                <a:solidFill>
                  <a:srgbClr val="FFFFFF"/>
                </a:solidFill>
              </a14:hiddenFill>
            </a:ext>
          </a:extLst>
        </p:spPr>
      </p:pic>
      <p:pic>
        <p:nvPicPr>
          <p:cNvPr id="111620" name="Picture 4" descr="Image result for sneak pe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31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958834"/>
            <a:ext cx="12192000" cy="769441"/>
          </a:xfrm>
          <a:prstGeom prst="rect">
            <a:avLst/>
          </a:prstGeom>
        </p:spPr>
        <p:txBody>
          <a:bodyPr wrap="square">
            <a:spAutoFit/>
          </a:bodyPr>
          <a:lstStyle/>
          <a:p>
            <a:pPr algn="ctr"/>
            <a:r>
              <a:rPr lang="en-US" sz="4400" b="1" dirty="0">
                <a:solidFill>
                  <a:schemeClr val="bg1"/>
                </a:solidFill>
                <a:latin typeface="Raleway" panose="020B0503030101060003" pitchFamily="34" charset="0"/>
              </a:rPr>
              <a:t>Want a sneak peek at what’s coming soon?</a:t>
            </a:r>
          </a:p>
        </p:txBody>
      </p:sp>
    </p:spTree>
    <p:extLst>
      <p:ext uri="{BB962C8B-B14F-4D97-AF65-F5344CB8AC3E}">
        <p14:creationId xmlns:p14="http://schemas.microsoft.com/office/powerpoint/2010/main" val="2862383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washing h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12192000" cy="6858000"/>
          </a:xfrm>
          <a:prstGeom prst="rect">
            <a:avLst/>
          </a:prstGeom>
          <a:solidFill>
            <a:schemeClr val="dk1">
              <a:alpha val="3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0" y="3075057"/>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INTRODUCING</a:t>
            </a:r>
          </a:p>
        </p:txBody>
      </p:sp>
    </p:spTree>
    <p:extLst>
      <p:ext uri="{BB962C8B-B14F-4D97-AF65-F5344CB8AC3E}">
        <p14:creationId xmlns:p14="http://schemas.microsoft.com/office/powerpoint/2010/main" val="393112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2"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1+#ppt_w/2"/>
                                          </p:val>
                                        </p:tav>
                                        <p:tav tm="100000">
                                          <p:val>
                                            <p:strVal val="#ppt_x"/>
                                          </p:val>
                                        </p:tav>
                                      </p:tavLst>
                                    </p:anim>
                                    <p:anim calcmode="lin" valueType="num">
                                      <p:cBhvr additive="base">
                                        <p:cTn id="11"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washing h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3648"/>
            <a:ext cx="12192000" cy="6858000"/>
          </a:xfrm>
          <a:prstGeom prst="rect">
            <a:avLst/>
          </a:prstGeom>
          <a:solidFill>
            <a:schemeClr val="dk1">
              <a:alpha val="3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p:cNvGrpSpPr/>
          <p:nvPr/>
        </p:nvGrpSpPr>
        <p:grpSpPr>
          <a:xfrm>
            <a:off x="-232228" y="206828"/>
            <a:ext cx="5493658" cy="6651172"/>
            <a:chOff x="-232228" y="206828"/>
            <a:chExt cx="5493658" cy="6651172"/>
          </a:xfrm>
        </p:grpSpPr>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0368" t="17655" r="35825" b="19309"/>
            <a:stretch/>
          </p:blipFill>
          <p:spPr>
            <a:xfrm>
              <a:off x="-232228" y="206828"/>
              <a:ext cx="2670628" cy="644434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0368" t="17655" r="35825" b="19309"/>
            <a:stretch/>
          </p:blipFill>
          <p:spPr>
            <a:xfrm>
              <a:off x="2590802" y="206828"/>
              <a:ext cx="2670628" cy="644434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0368" t="17655" r="35825" b="19309"/>
            <a:stretch/>
          </p:blipFill>
          <p:spPr>
            <a:xfrm>
              <a:off x="1255488" y="413656"/>
              <a:ext cx="2670628" cy="6444344"/>
            </a:xfrm>
            <a:prstGeom prst="rect">
              <a:avLst/>
            </a:prstGeom>
            <a:ln>
              <a:noFill/>
            </a:ln>
            <a:effectLst>
              <a:outerShdw blurRad="292100" dist="139700" dir="2700000" algn="tl" rotWithShape="0">
                <a:srgbClr val="333333">
                  <a:alpha val="65000"/>
                </a:srgbClr>
              </a:outerShdw>
            </a:effectLst>
          </p:spPr>
        </p:pic>
      </p:grpSp>
      <p:grpSp>
        <p:nvGrpSpPr>
          <p:cNvPr id="12" name="Group 11"/>
          <p:cNvGrpSpPr/>
          <p:nvPr/>
        </p:nvGrpSpPr>
        <p:grpSpPr>
          <a:xfrm>
            <a:off x="6490621" y="1275715"/>
            <a:ext cx="5187034" cy="1077218"/>
            <a:chOff x="6490621" y="1322703"/>
            <a:chExt cx="5187034" cy="1077218"/>
          </a:xfrm>
        </p:grpSpPr>
        <p:pic>
          <p:nvPicPr>
            <p:cNvPr id="13" name="Picture 6" descr="Image result for arrow png"/>
            <p:cNvPicPr>
              <a:picLocks noChangeAspect="1" noChangeArrowheads="1"/>
            </p:cNvPicPr>
            <p:nvPr/>
          </p:nvPicPr>
          <p:blipFill rotWithShape="1">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36564" t="69942" r="35500"/>
            <a:stretch/>
          </p:blipFill>
          <p:spPr bwMode="auto">
            <a:xfrm>
              <a:off x="6490621" y="1322703"/>
              <a:ext cx="600520" cy="6073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091141" y="1322703"/>
              <a:ext cx="458651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ailway"/>
                  <a:ea typeface="+mn-ea"/>
                  <a:cs typeface="+mn-cs"/>
                </a:rPr>
                <a:t>Cleanses &amp; </a:t>
              </a:r>
              <a:r>
                <a:rPr kumimoji="0" lang="en-US" sz="3200" b="0" i="0" u="none" strike="noStrike" kern="1200" cap="none" spc="0" normalizeH="0" baseline="0" noProof="0" dirty="0" err="1">
                  <a:ln>
                    <a:noFill/>
                  </a:ln>
                  <a:solidFill>
                    <a:prstClr val="white"/>
                  </a:solidFill>
                  <a:effectLst/>
                  <a:uLnTx/>
                  <a:uFillTx/>
                  <a:latin typeface="Railway"/>
                  <a:ea typeface="+mn-ea"/>
                  <a:cs typeface="+mn-cs"/>
                </a:rPr>
                <a:t>Moisturises</a:t>
              </a:r>
              <a:r>
                <a:rPr kumimoji="0" lang="en-US" sz="3200" b="0" i="0" u="none" strike="noStrike" kern="1200" cap="none" spc="0" normalizeH="0" baseline="0" noProof="0" dirty="0">
                  <a:ln>
                    <a:noFill/>
                  </a:ln>
                  <a:solidFill>
                    <a:prstClr val="white"/>
                  </a:solidFill>
                  <a:effectLst/>
                  <a:uLnTx/>
                  <a:uFillTx/>
                  <a:latin typeface="Railway"/>
                  <a:ea typeface="+mn-ea"/>
                  <a:cs typeface="+mn-cs"/>
                </a:rPr>
                <a:t> all skin types</a:t>
              </a:r>
            </a:p>
          </p:txBody>
        </p:sp>
      </p:grpSp>
      <p:grpSp>
        <p:nvGrpSpPr>
          <p:cNvPr id="18" name="Group 17"/>
          <p:cNvGrpSpPr/>
          <p:nvPr/>
        </p:nvGrpSpPr>
        <p:grpSpPr>
          <a:xfrm>
            <a:off x="6490621" y="2383141"/>
            <a:ext cx="5187034" cy="2739211"/>
            <a:chOff x="6490621" y="1322703"/>
            <a:chExt cx="5187034" cy="2739211"/>
          </a:xfrm>
        </p:grpSpPr>
        <p:pic>
          <p:nvPicPr>
            <p:cNvPr id="19" name="Picture 6" descr="Image result for arrow png"/>
            <p:cNvPicPr>
              <a:picLocks noChangeAspect="1" noChangeArrowheads="1"/>
            </p:cNvPicPr>
            <p:nvPr/>
          </p:nvPicPr>
          <p:blipFill rotWithShape="1">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36564" t="69942" r="35500"/>
            <a:stretch/>
          </p:blipFill>
          <p:spPr bwMode="auto">
            <a:xfrm>
              <a:off x="6490621" y="1322703"/>
              <a:ext cx="600520" cy="60734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091141" y="1322703"/>
              <a:ext cx="4586514" cy="27392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ailway"/>
                  <a:ea typeface="+mn-ea"/>
                  <a:cs typeface="+mn-cs"/>
                </a:rPr>
                <a:t>Free of</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white"/>
                  </a:solidFill>
                  <a:effectLst/>
                  <a:uLnTx/>
                  <a:uFillTx/>
                  <a:latin typeface="Railway"/>
                  <a:ea typeface="+mn-ea"/>
                  <a:cs typeface="+mn-cs"/>
                </a:rPr>
                <a:t>Detergents</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white"/>
                  </a:solidFill>
                  <a:effectLst/>
                  <a:uLnTx/>
                  <a:uFillTx/>
                  <a:latin typeface="Railway"/>
                  <a:ea typeface="+mn-ea"/>
                  <a:cs typeface="+mn-cs"/>
                </a:rPr>
                <a:t>Sulfates</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white"/>
                  </a:solidFill>
                  <a:effectLst/>
                  <a:uLnTx/>
                  <a:uFillTx/>
                  <a:latin typeface="Railway"/>
                  <a:ea typeface="+mn-ea"/>
                  <a:cs typeface="+mn-cs"/>
                </a:rPr>
                <a:t>Fragrances &amp; alcohol</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white"/>
                  </a:solidFill>
                  <a:effectLst/>
                  <a:uLnTx/>
                  <a:uFillTx/>
                  <a:latin typeface="Railway"/>
                  <a:ea typeface="+mn-ea"/>
                  <a:cs typeface="+mn-cs"/>
                </a:rPr>
                <a:t>Artificial </a:t>
              </a:r>
              <a:r>
                <a:rPr kumimoji="0" lang="en-US" sz="2800" b="0" i="0" u="none" strike="noStrike" kern="1200" cap="none" spc="0" normalizeH="0" baseline="0" noProof="0" dirty="0" err="1">
                  <a:ln>
                    <a:noFill/>
                  </a:ln>
                  <a:solidFill>
                    <a:prstClr val="white"/>
                  </a:solidFill>
                  <a:effectLst/>
                  <a:uLnTx/>
                  <a:uFillTx/>
                  <a:latin typeface="Railway"/>
                  <a:ea typeface="+mn-ea"/>
                  <a:cs typeface="+mn-cs"/>
                </a:rPr>
                <a:t>colours</a:t>
              </a:r>
              <a:endParaRPr kumimoji="0" lang="en-US" sz="2800" b="0" i="0" u="none" strike="noStrike" kern="1200" cap="none" spc="0" normalizeH="0" baseline="0" noProof="0" dirty="0">
                <a:ln>
                  <a:noFill/>
                </a:ln>
                <a:solidFill>
                  <a:prstClr val="white"/>
                </a:solidFill>
                <a:effectLst/>
                <a:uLnTx/>
                <a:uFillTx/>
                <a:latin typeface="Railway"/>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white"/>
                  </a:solidFill>
                  <a:effectLst/>
                  <a:uLnTx/>
                  <a:uFillTx/>
                  <a:latin typeface="Railway"/>
                  <a:ea typeface="+mn-ea"/>
                  <a:cs typeface="+mn-cs"/>
                </a:rPr>
                <a:t>GMOs</a:t>
              </a:r>
              <a:endParaRPr kumimoji="0" lang="en-US" sz="2400" b="0" i="0" u="none" strike="noStrike" kern="1200" cap="none" spc="0" normalizeH="0" baseline="0" noProof="0" dirty="0">
                <a:ln>
                  <a:noFill/>
                </a:ln>
                <a:solidFill>
                  <a:prstClr val="white"/>
                </a:solidFill>
                <a:effectLst/>
                <a:uLnTx/>
                <a:uFillTx/>
                <a:latin typeface="Railway"/>
                <a:ea typeface="+mn-ea"/>
                <a:cs typeface="+mn-cs"/>
              </a:endParaRPr>
            </a:p>
          </p:txBody>
        </p:sp>
      </p:grpSp>
      <p:sp>
        <p:nvSpPr>
          <p:cNvPr id="21" name="Oval 20"/>
          <p:cNvSpPr/>
          <p:nvPr/>
        </p:nvSpPr>
        <p:spPr>
          <a:xfrm rot="20952027">
            <a:off x="4613195" y="4289340"/>
            <a:ext cx="2177143" cy="2177143"/>
          </a:xfrm>
          <a:prstGeom prst="ellipse">
            <a:avLst/>
          </a:prstGeom>
          <a:solidFill>
            <a:srgbClr val="0096B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ilway"/>
                <a:ea typeface="+mn-ea"/>
                <a:cs typeface="+mn-cs"/>
              </a:rPr>
              <a:t>Certified USDA Organic</a:t>
            </a:r>
            <a:endParaRPr kumimoji="0" lang="en-US" sz="1200" b="0" i="0" u="none" strike="noStrike" kern="1200" cap="none" spc="0" normalizeH="0" baseline="0" noProof="0" dirty="0">
              <a:ln>
                <a:noFill/>
              </a:ln>
              <a:solidFill>
                <a:prstClr val="white"/>
              </a:solidFill>
              <a:effectLst/>
              <a:uLnTx/>
              <a:uFillTx/>
              <a:latin typeface="Railway"/>
              <a:ea typeface="+mn-ea"/>
              <a:cs typeface="+mn-cs"/>
            </a:endParaRPr>
          </a:p>
        </p:txBody>
      </p:sp>
      <p:sp>
        <p:nvSpPr>
          <p:cNvPr id="22" name="TextBox 21"/>
          <p:cNvSpPr txBox="1"/>
          <p:nvPr/>
        </p:nvSpPr>
        <p:spPr>
          <a:xfrm>
            <a:off x="3018971" y="567829"/>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white"/>
                </a:solidFill>
                <a:effectLst/>
                <a:uLnTx/>
                <a:uFillTx/>
                <a:latin typeface="Lato Black" panose="020F0A02020204030203" pitchFamily="34" charset="0"/>
                <a:ea typeface="+mn-ea"/>
                <a:cs typeface="+mn-cs"/>
              </a:rPr>
              <a:t>Organic Hand Soap</a:t>
            </a:r>
          </a:p>
        </p:txBody>
      </p:sp>
      <p:sp>
        <p:nvSpPr>
          <p:cNvPr id="2" name="TextBox 1">
            <a:extLst>
              <a:ext uri="{FF2B5EF4-FFF2-40B4-BE49-F238E27FC236}">
                <a16:creationId xmlns:a16="http://schemas.microsoft.com/office/drawing/2014/main" id="{F39286FD-AB3D-4399-9258-A3C7FD5B3B4E}"/>
              </a:ext>
            </a:extLst>
          </p:cNvPr>
          <p:cNvSpPr txBox="1"/>
          <p:nvPr/>
        </p:nvSpPr>
        <p:spPr>
          <a:xfrm>
            <a:off x="44279" y="6496475"/>
            <a:ext cx="2546523" cy="40011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Railway"/>
                <a:ea typeface="+mn-ea"/>
                <a:cs typeface="+mn-cs"/>
              </a:rPr>
              <a:t>SG1401</a:t>
            </a:r>
            <a:endParaRPr kumimoji="0" lang="en-GB" sz="2000" b="0" i="0" u="none" strike="noStrike" kern="1200" cap="none" spc="0" normalizeH="0" baseline="0" noProof="0" dirty="0">
              <a:ln>
                <a:noFill/>
              </a:ln>
              <a:effectLst/>
              <a:uLnTx/>
              <a:uFillTx/>
              <a:latin typeface="Railway"/>
              <a:ea typeface="+mn-ea"/>
              <a:cs typeface="+mn-cs"/>
            </a:endParaRPr>
          </a:p>
        </p:txBody>
      </p:sp>
      <p:sp>
        <p:nvSpPr>
          <p:cNvPr id="17" name="Rectangle 16">
            <a:extLst>
              <a:ext uri="{FF2B5EF4-FFF2-40B4-BE49-F238E27FC236}">
                <a16:creationId xmlns:a16="http://schemas.microsoft.com/office/drawing/2014/main" id="{FBE342AF-0B3F-4E07-A7DF-62AD9269E116}"/>
              </a:ext>
            </a:extLst>
          </p:cNvPr>
          <p:cNvSpPr/>
          <p:nvPr/>
        </p:nvSpPr>
        <p:spPr>
          <a:xfrm>
            <a:off x="8708031" y="6080296"/>
            <a:ext cx="373516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effectLst/>
                <a:uLnTx/>
                <a:uFillTx/>
                <a:latin typeface="Lato Black" panose="020F0A02020204030203" pitchFamily="34" charset="0"/>
                <a:ea typeface="+mn-ea"/>
                <a:cs typeface="+mn-cs"/>
              </a:rPr>
              <a:t>Coming Soon</a:t>
            </a:r>
          </a:p>
        </p:txBody>
      </p:sp>
    </p:spTree>
    <p:extLst>
      <p:ext uri="{BB962C8B-B14F-4D97-AF65-F5344CB8AC3E}">
        <p14:creationId xmlns:p14="http://schemas.microsoft.com/office/powerpoint/2010/main" val="234964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Related image"/>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Blur radius="18"/>
                    </a14:imgEffect>
                  </a14:imgLayer>
                </a14:imgProps>
              </a:ext>
              <a:ext uri="{28A0092B-C50C-407E-A947-70E740481C1C}">
                <a14:useLocalDpi xmlns:a14="http://schemas.microsoft.com/office/drawing/2010/main" val="0"/>
              </a:ext>
            </a:extLst>
          </a:blip>
          <a:srcRect b="23384"/>
          <a:stretch/>
        </p:blipFill>
        <p:spPr bwMode="auto">
          <a:xfrm>
            <a:off x="0" y="1"/>
            <a:ext cx="12192000" cy="69532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12192000" cy="6915150"/>
          </a:xfrm>
          <a:prstGeom prst="rect">
            <a:avLst/>
          </a:prstGeom>
          <a:solidFill>
            <a:schemeClr val="dk1">
              <a:alpha val="5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1471535" y="3967789"/>
            <a:ext cx="5822042" cy="607344"/>
            <a:chOff x="6490621" y="1322703"/>
            <a:chExt cx="5822042" cy="607344"/>
          </a:xfrm>
        </p:grpSpPr>
        <p:pic>
          <p:nvPicPr>
            <p:cNvPr id="7" name="Picture 6" descr="Image result for arrow png"/>
            <p:cNvPicPr>
              <a:picLocks noChangeAspect="1" noChangeArrowheads="1"/>
            </p:cNvPicPr>
            <p:nvPr/>
          </p:nvPicPr>
          <p:blipFill rotWithShape="1">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36564" t="69942" r="35500"/>
            <a:stretch/>
          </p:blipFill>
          <p:spPr bwMode="auto">
            <a:xfrm>
              <a:off x="6490621" y="1322703"/>
              <a:ext cx="600520" cy="6073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091141" y="1322703"/>
              <a:ext cx="52215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ilway"/>
                  <a:ea typeface="+mn-ea"/>
                  <a:cs typeface="+mn-cs"/>
                </a:rPr>
                <a:t>Fresh Clean Scent</a:t>
              </a:r>
            </a:p>
          </p:txBody>
        </p:sp>
      </p:grpSp>
      <p:grpSp>
        <p:nvGrpSpPr>
          <p:cNvPr id="9" name="Group 8"/>
          <p:cNvGrpSpPr/>
          <p:nvPr/>
        </p:nvGrpSpPr>
        <p:grpSpPr>
          <a:xfrm>
            <a:off x="1475258" y="1650517"/>
            <a:ext cx="6629098" cy="607344"/>
            <a:chOff x="6490621" y="1322703"/>
            <a:chExt cx="6629098" cy="607344"/>
          </a:xfrm>
        </p:grpSpPr>
        <p:pic>
          <p:nvPicPr>
            <p:cNvPr id="10" name="Picture 6" descr="Image result for arrow png"/>
            <p:cNvPicPr>
              <a:picLocks noChangeAspect="1" noChangeArrowheads="1"/>
            </p:cNvPicPr>
            <p:nvPr/>
          </p:nvPicPr>
          <p:blipFill rotWithShape="1">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36564" t="69942" r="35500"/>
            <a:stretch/>
          </p:blipFill>
          <p:spPr bwMode="auto">
            <a:xfrm>
              <a:off x="6490621" y="1322703"/>
              <a:ext cx="600520" cy="6073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091140" y="1322703"/>
              <a:ext cx="6028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ilway"/>
                  <a:ea typeface="+mn-ea"/>
                  <a:cs typeface="+mn-cs"/>
                </a:rPr>
                <a:t>Free of aluminum, parabens &amp; silicones</a:t>
              </a:r>
            </a:p>
          </p:txBody>
        </p:sp>
      </p:grpSp>
      <p:grpSp>
        <p:nvGrpSpPr>
          <p:cNvPr id="12" name="Group 11"/>
          <p:cNvGrpSpPr/>
          <p:nvPr/>
        </p:nvGrpSpPr>
        <p:grpSpPr>
          <a:xfrm>
            <a:off x="1467667" y="2406840"/>
            <a:ext cx="5187034" cy="607344"/>
            <a:chOff x="6490621" y="1322703"/>
            <a:chExt cx="5187034" cy="607344"/>
          </a:xfrm>
        </p:grpSpPr>
        <p:pic>
          <p:nvPicPr>
            <p:cNvPr id="13" name="Picture 6" descr="Image result for arrow png"/>
            <p:cNvPicPr>
              <a:picLocks noChangeAspect="1" noChangeArrowheads="1"/>
            </p:cNvPicPr>
            <p:nvPr/>
          </p:nvPicPr>
          <p:blipFill rotWithShape="1">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36564" t="69942" r="35500"/>
            <a:stretch/>
          </p:blipFill>
          <p:spPr bwMode="auto">
            <a:xfrm>
              <a:off x="6490621" y="1322703"/>
              <a:ext cx="600520" cy="6073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091141" y="1322703"/>
              <a:ext cx="45865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ilway"/>
                  <a:ea typeface="+mn-ea"/>
                  <a:cs typeface="+mn-cs"/>
                </a:rPr>
                <a:t>Safe for all skin types</a:t>
              </a:r>
            </a:p>
          </p:txBody>
        </p:sp>
      </p:grpSp>
      <p:grpSp>
        <p:nvGrpSpPr>
          <p:cNvPr id="15" name="Group 14"/>
          <p:cNvGrpSpPr/>
          <p:nvPr/>
        </p:nvGrpSpPr>
        <p:grpSpPr>
          <a:xfrm>
            <a:off x="1475258" y="3229484"/>
            <a:ext cx="5187034" cy="607344"/>
            <a:chOff x="6490621" y="1322703"/>
            <a:chExt cx="5187034" cy="607344"/>
          </a:xfrm>
        </p:grpSpPr>
        <p:pic>
          <p:nvPicPr>
            <p:cNvPr id="16" name="Picture 6" descr="Image result for arrow png"/>
            <p:cNvPicPr>
              <a:picLocks noChangeAspect="1" noChangeArrowheads="1"/>
            </p:cNvPicPr>
            <p:nvPr/>
          </p:nvPicPr>
          <p:blipFill rotWithShape="1">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36564" t="69942" r="35500"/>
            <a:stretch/>
          </p:blipFill>
          <p:spPr bwMode="auto">
            <a:xfrm>
              <a:off x="6490621" y="1322703"/>
              <a:ext cx="600520" cy="60734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091141" y="1322703"/>
              <a:ext cx="45865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ilway"/>
                  <a:ea typeface="+mn-ea"/>
                  <a:cs typeface="+mn-cs"/>
                </a:rPr>
                <a:t>Cruelty Free</a:t>
              </a:r>
            </a:p>
          </p:txBody>
        </p:sp>
      </p:grpSp>
      <p:sp>
        <p:nvSpPr>
          <p:cNvPr id="18" name="TextBox 17"/>
          <p:cNvSpPr txBox="1"/>
          <p:nvPr/>
        </p:nvSpPr>
        <p:spPr>
          <a:xfrm>
            <a:off x="2995265" y="471316"/>
            <a:ext cx="62014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white"/>
                </a:solidFill>
                <a:effectLst/>
                <a:uLnTx/>
                <a:uFillTx/>
                <a:latin typeface="Lato Black" panose="020F0A02020204030203" pitchFamily="34" charset="0"/>
                <a:ea typeface="+mn-ea"/>
                <a:cs typeface="+mn-cs"/>
              </a:rPr>
              <a:t>Deodorant</a:t>
            </a:r>
            <a:endParaRPr kumimoji="0" lang="en-US" sz="2400" b="1" i="0" u="sng" strike="noStrike" kern="1200" cap="none" spc="0" normalizeH="0" baseline="0" noProof="0" dirty="0">
              <a:ln>
                <a:noFill/>
              </a:ln>
              <a:solidFill>
                <a:prstClr val="white"/>
              </a:solidFill>
              <a:effectLst/>
              <a:uLnTx/>
              <a:uFillTx/>
              <a:latin typeface="Lato Black" panose="020F0A02020204030203" pitchFamily="34" charset="0"/>
              <a:ea typeface="+mn-ea"/>
              <a:cs typeface="+mn-cs"/>
            </a:endParaRPr>
          </a:p>
        </p:txBody>
      </p:sp>
      <p:grpSp>
        <p:nvGrpSpPr>
          <p:cNvPr id="19" name="Group 18"/>
          <p:cNvGrpSpPr/>
          <p:nvPr/>
        </p:nvGrpSpPr>
        <p:grpSpPr>
          <a:xfrm>
            <a:off x="1475258" y="4706095"/>
            <a:ext cx="5187034" cy="607344"/>
            <a:chOff x="6490621" y="1322703"/>
            <a:chExt cx="5187034" cy="607344"/>
          </a:xfrm>
        </p:grpSpPr>
        <p:pic>
          <p:nvPicPr>
            <p:cNvPr id="20" name="Picture 6" descr="Image result for arrow png"/>
            <p:cNvPicPr>
              <a:picLocks noChangeAspect="1" noChangeArrowheads="1"/>
            </p:cNvPicPr>
            <p:nvPr/>
          </p:nvPicPr>
          <p:blipFill rotWithShape="1">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l="36564" t="69942" r="35500"/>
            <a:stretch/>
          </p:blipFill>
          <p:spPr bwMode="auto">
            <a:xfrm>
              <a:off x="6490621" y="1322703"/>
              <a:ext cx="600520" cy="60734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091141" y="1322703"/>
              <a:ext cx="45865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ilway"/>
                  <a:ea typeface="+mn-ea"/>
                  <a:cs typeface="+mn-cs"/>
                </a:rPr>
                <a:t>For both Men &amp; Women!</a:t>
              </a:r>
            </a:p>
          </p:txBody>
        </p:sp>
      </p:grpSp>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l="33139" t="25712" r="33288" b="24970"/>
          <a:stretch/>
        </p:blipFill>
        <p:spPr>
          <a:xfrm>
            <a:off x="8123161" y="478816"/>
            <a:ext cx="3200400" cy="6083929"/>
          </a:xfrm>
          <a:prstGeom prst="rect">
            <a:avLst/>
          </a:prstGeom>
          <a:ln>
            <a:noFill/>
          </a:ln>
          <a:effectLst>
            <a:outerShdw blurRad="190500" algn="tl" rotWithShape="0">
              <a:srgbClr val="000000">
                <a:alpha val="70000"/>
              </a:srgbClr>
            </a:outerShdw>
          </a:effectLst>
        </p:spPr>
      </p:pic>
      <p:sp>
        <p:nvSpPr>
          <p:cNvPr id="2" name="TextBox 1">
            <a:extLst>
              <a:ext uri="{FF2B5EF4-FFF2-40B4-BE49-F238E27FC236}">
                <a16:creationId xmlns:a16="http://schemas.microsoft.com/office/drawing/2014/main" id="{7FF07C9A-4D22-4C2B-85A3-3EFBF9580E74}"/>
              </a:ext>
            </a:extLst>
          </p:cNvPr>
          <p:cNvSpPr txBox="1"/>
          <p:nvPr/>
        </p:nvSpPr>
        <p:spPr>
          <a:xfrm>
            <a:off x="9196734" y="6334554"/>
            <a:ext cx="20143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SG22072</a:t>
            </a: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6F6FAF2-5679-41ED-8F80-C4605FD3DFBC}"/>
              </a:ext>
            </a:extLst>
          </p:cNvPr>
          <p:cNvSpPr/>
          <p:nvPr/>
        </p:nvSpPr>
        <p:spPr>
          <a:xfrm>
            <a:off x="478431" y="5964262"/>
            <a:ext cx="373516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effectLst/>
                <a:uLnTx/>
                <a:uFillTx/>
                <a:latin typeface="Lato Black" panose="020F0A02020204030203" pitchFamily="34" charset="0"/>
                <a:ea typeface="+mn-ea"/>
                <a:cs typeface="+mn-cs"/>
              </a:rPr>
              <a:t>Coming Soon</a:t>
            </a:r>
          </a:p>
        </p:txBody>
      </p:sp>
      <p:grpSp>
        <p:nvGrpSpPr>
          <p:cNvPr id="25" name="Group 24">
            <a:extLst>
              <a:ext uri="{FF2B5EF4-FFF2-40B4-BE49-F238E27FC236}">
                <a16:creationId xmlns:a16="http://schemas.microsoft.com/office/drawing/2014/main" id="{7AF223E7-90F9-40DF-9901-15A8626F3298}"/>
              </a:ext>
            </a:extLst>
          </p:cNvPr>
          <p:cNvGrpSpPr/>
          <p:nvPr/>
        </p:nvGrpSpPr>
        <p:grpSpPr>
          <a:xfrm>
            <a:off x="6103360" y="4232754"/>
            <a:ext cx="2500971" cy="2406800"/>
            <a:chOff x="3221920" y="-793481"/>
            <a:chExt cx="5810191" cy="5810191"/>
          </a:xfrm>
        </p:grpSpPr>
        <p:sp>
          <p:nvSpPr>
            <p:cNvPr id="26" name="32-Point Star 7">
              <a:extLst>
                <a:ext uri="{FF2B5EF4-FFF2-40B4-BE49-F238E27FC236}">
                  <a16:creationId xmlns:a16="http://schemas.microsoft.com/office/drawing/2014/main" id="{CF926CBC-014B-458E-8912-527A34F92F86}"/>
                </a:ext>
              </a:extLst>
            </p:cNvPr>
            <p:cNvSpPr/>
            <p:nvPr/>
          </p:nvSpPr>
          <p:spPr>
            <a:xfrm>
              <a:off x="3221920" y="-793481"/>
              <a:ext cx="5810191" cy="5810191"/>
            </a:xfrm>
            <a:prstGeom prst="star32">
              <a:avLst/>
            </a:prstGeom>
            <a:solidFill>
              <a:schemeClr val="accent1">
                <a:lumMod val="40000"/>
                <a:lumOff val="60000"/>
              </a:schemeClr>
            </a:solidFill>
            <a:ln w="25400" cap="flat" cmpd="sng" algn="ctr">
              <a:solidFill>
                <a:schemeClr val="accent1">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DE272F65-73A4-4E05-B158-43DC1CD682BA}"/>
                </a:ext>
              </a:extLst>
            </p:cNvPr>
            <p:cNvSpPr/>
            <p:nvPr/>
          </p:nvSpPr>
          <p:spPr>
            <a:xfrm>
              <a:off x="4086502" y="922442"/>
              <a:ext cx="4092097" cy="23783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Lato Heavy" panose="020F0902020204030203" pitchFamily="34" charset="0"/>
                  <a:ea typeface="+mn-ea"/>
                  <a:cs typeface="Lato Heavy" panose="020F0902020204030203" pitchFamily="34" charset="0"/>
                </a:rPr>
                <a:t>BV</a:t>
              </a:r>
            </a:p>
          </p:txBody>
        </p:sp>
      </p:grpSp>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5B0E71B0-AD3B-4AFC-A96D-C11C91DED383}"/>
                  </a:ext>
                </a:extLst>
              </p14:cNvPr>
              <p14:cNvContentPartPr/>
              <p14:nvPr/>
            </p14:nvContentPartPr>
            <p14:xfrm>
              <a:off x="11733840" y="6306480"/>
              <a:ext cx="182880" cy="172800"/>
            </p14:xfrm>
          </p:contentPart>
        </mc:Choice>
        <mc:Fallback xmlns="">
          <p:pic>
            <p:nvPicPr>
              <p:cNvPr id="3" name="Ink 2">
                <a:extLst>
                  <a:ext uri="{FF2B5EF4-FFF2-40B4-BE49-F238E27FC236}">
                    <a16:creationId xmlns:a16="http://schemas.microsoft.com/office/drawing/2014/main" id="{5B0E71B0-AD3B-4AFC-A96D-C11C91DED383}"/>
                  </a:ext>
                </a:extLst>
              </p:cNvPr>
              <p:cNvPicPr/>
              <p:nvPr/>
            </p:nvPicPr>
            <p:blipFill>
              <a:blip r:embed="rId9"/>
              <a:stretch>
                <a:fillRect/>
              </a:stretch>
            </p:blipFill>
            <p:spPr>
              <a:xfrm>
                <a:off x="11724480" y="6297120"/>
                <a:ext cx="201600" cy="191520"/>
              </a:xfrm>
              <a:prstGeom prst="rect">
                <a:avLst/>
              </a:prstGeom>
            </p:spPr>
          </p:pic>
        </mc:Fallback>
      </mc:AlternateContent>
    </p:spTree>
    <p:extLst>
      <p:ext uri="{BB962C8B-B14F-4D97-AF65-F5344CB8AC3E}">
        <p14:creationId xmlns:p14="http://schemas.microsoft.com/office/powerpoint/2010/main" val="220016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roker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996"/>
            <a:ext cx="12192001" cy="68060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 y="25996"/>
            <a:ext cx="12192000" cy="6858000"/>
          </a:xfrm>
          <a:prstGeom prst="rect">
            <a:avLst/>
          </a:prstGeom>
          <a:solidFill>
            <a:schemeClr val="bg1">
              <a:lumMod val="95000"/>
              <a:lumOff val="5000"/>
              <a:alpha val="8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grpSp>
        <p:nvGrpSpPr>
          <p:cNvPr id="16" name="Group 15"/>
          <p:cNvGrpSpPr/>
          <p:nvPr/>
        </p:nvGrpSpPr>
        <p:grpSpPr>
          <a:xfrm>
            <a:off x="991154" y="1454261"/>
            <a:ext cx="7211396" cy="540005"/>
            <a:chOff x="357805" y="2229060"/>
            <a:chExt cx="7211396" cy="540005"/>
          </a:xfrm>
        </p:grpSpPr>
        <p:sp>
          <p:nvSpPr>
            <p:cNvPr id="10" name="TextBox 9"/>
            <p:cNvSpPr txBox="1"/>
            <p:nvPr/>
          </p:nvSpPr>
          <p:spPr>
            <a:xfrm>
              <a:off x="927101" y="2229060"/>
              <a:ext cx="6642100" cy="523220"/>
            </a:xfrm>
            <a:prstGeom prst="rect">
              <a:avLst/>
            </a:prstGeom>
            <a:noFill/>
          </p:spPr>
          <p:txBody>
            <a:bodyPr wrap="square" rtlCol="0">
              <a:spAutoFit/>
            </a:bodyPr>
            <a:lstStyle/>
            <a:p>
              <a:r>
                <a:rPr lang="en-US" sz="2800" dirty="0">
                  <a:latin typeface="Raleway" panose="020B0503030101060003" pitchFamily="34" charset="0"/>
                </a:rPr>
                <a:t>A product brokerage company.</a:t>
              </a:r>
            </a:p>
          </p:txBody>
        </p:sp>
        <p:pic>
          <p:nvPicPr>
            <p:cNvPr id="13" name="Picture 2"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135" r="64643" b="36151"/>
            <a:stretch/>
          </p:blipFill>
          <p:spPr bwMode="auto">
            <a:xfrm>
              <a:off x="357805" y="2326843"/>
              <a:ext cx="622661" cy="4422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296CA233-CA0C-4380-8518-5FE22C920B2F}"/>
              </a:ext>
            </a:extLst>
          </p:cNvPr>
          <p:cNvGrpSpPr/>
          <p:nvPr/>
        </p:nvGrpSpPr>
        <p:grpSpPr>
          <a:xfrm>
            <a:off x="1924776" y="3480992"/>
            <a:ext cx="1818014" cy="2867817"/>
            <a:chOff x="1514475" y="1947337"/>
            <a:chExt cx="2230965" cy="3260857"/>
          </a:xfrm>
        </p:grpSpPr>
        <p:grpSp>
          <p:nvGrpSpPr>
            <p:cNvPr id="15" name="Group 14">
              <a:extLst>
                <a:ext uri="{FF2B5EF4-FFF2-40B4-BE49-F238E27FC236}">
                  <a16:creationId xmlns:a16="http://schemas.microsoft.com/office/drawing/2014/main" id="{F9C2AE05-D4ED-45FC-85DB-44CDF77B9D2A}"/>
                </a:ext>
              </a:extLst>
            </p:cNvPr>
            <p:cNvGrpSpPr/>
            <p:nvPr/>
          </p:nvGrpSpPr>
          <p:grpSpPr>
            <a:xfrm>
              <a:off x="1514475" y="1947337"/>
              <a:ext cx="2230965" cy="2230965"/>
              <a:chOff x="1412875" y="1654769"/>
              <a:chExt cx="2683233" cy="2683233"/>
            </a:xfrm>
          </p:grpSpPr>
          <p:sp>
            <p:nvSpPr>
              <p:cNvPr id="18" name="Oval 17">
                <a:extLst>
                  <a:ext uri="{FF2B5EF4-FFF2-40B4-BE49-F238E27FC236}">
                    <a16:creationId xmlns:a16="http://schemas.microsoft.com/office/drawing/2014/main" id="{D2FB7065-A34A-44C3-A0D2-D298DB352863}"/>
                  </a:ext>
                </a:extLst>
              </p:cNvPr>
              <p:cNvSpPr/>
              <p:nvPr/>
            </p:nvSpPr>
            <p:spPr>
              <a:xfrm>
                <a:off x="1412875" y="1654769"/>
                <a:ext cx="2683233" cy="2683233"/>
              </a:xfrm>
              <a:prstGeom prst="ellipse">
                <a:avLst/>
              </a:prstGeom>
              <a:solidFill>
                <a:schemeClr val="accent2">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19" name="Picture 10" descr="Image result for box icon png">
                <a:extLst>
                  <a:ext uri="{FF2B5EF4-FFF2-40B4-BE49-F238E27FC236}">
                    <a16:creationId xmlns:a16="http://schemas.microsoft.com/office/drawing/2014/main" id="{9BDE4C9B-91F2-4B11-9848-5E9CCDFA4965}"/>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1616893" y="1925369"/>
                <a:ext cx="2275197" cy="2275198"/>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4DE9BB83-0B8B-4263-B2BD-D49636D71DAB}"/>
                </a:ext>
              </a:extLst>
            </p:cNvPr>
            <p:cNvSpPr txBox="1"/>
            <p:nvPr/>
          </p:nvSpPr>
          <p:spPr>
            <a:xfrm>
              <a:off x="1616568" y="4403291"/>
              <a:ext cx="2026777" cy="804903"/>
            </a:xfrm>
            <a:prstGeom prst="rect">
              <a:avLst/>
            </a:prstGeom>
            <a:noFill/>
          </p:spPr>
          <p:txBody>
            <a:bodyPr wrap="square" rtlCol="0">
              <a:spAutoFit/>
            </a:bodyPr>
            <a:lstStyle/>
            <a:p>
              <a:pPr algn="ctr"/>
              <a:r>
                <a:rPr lang="en-US" sz="2000" dirty="0">
                  <a:latin typeface="Raleway" panose="020B0503030101060003" pitchFamily="34" charset="0"/>
                </a:rPr>
                <a:t>Best</a:t>
              </a:r>
            </a:p>
            <a:p>
              <a:pPr algn="ctr"/>
              <a:r>
                <a:rPr lang="en-US" sz="2000" dirty="0">
                  <a:latin typeface="Raleway" panose="020B0503030101060003" pitchFamily="34" charset="0"/>
                </a:rPr>
                <a:t>Products</a:t>
              </a:r>
            </a:p>
          </p:txBody>
        </p:sp>
      </p:grpSp>
      <p:grpSp>
        <p:nvGrpSpPr>
          <p:cNvPr id="20" name="Group 19">
            <a:extLst>
              <a:ext uri="{FF2B5EF4-FFF2-40B4-BE49-F238E27FC236}">
                <a16:creationId xmlns:a16="http://schemas.microsoft.com/office/drawing/2014/main" id="{320669A3-AA52-42CD-AB66-C0862839A1DF}"/>
              </a:ext>
            </a:extLst>
          </p:cNvPr>
          <p:cNvGrpSpPr/>
          <p:nvPr/>
        </p:nvGrpSpPr>
        <p:grpSpPr>
          <a:xfrm>
            <a:off x="4077801" y="3429000"/>
            <a:ext cx="1818014" cy="2867818"/>
            <a:chOff x="4977324" y="1947336"/>
            <a:chExt cx="2230965" cy="3260858"/>
          </a:xfrm>
        </p:grpSpPr>
        <p:grpSp>
          <p:nvGrpSpPr>
            <p:cNvPr id="24" name="Group 23">
              <a:extLst>
                <a:ext uri="{FF2B5EF4-FFF2-40B4-BE49-F238E27FC236}">
                  <a16:creationId xmlns:a16="http://schemas.microsoft.com/office/drawing/2014/main" id="{A6601763-8305-4DDE-822C-2681A691A174}"/>
                </a:ext>
              </a:extLst>
            </p:cNvPr>
            <p:cNvGrpSpPr/>
            <p:nvPr/>
          </p:nvGrpSpPr>
          <p:grpSpPr>
            <a:xfrm>
              <a:off x="4977324" y="1947336"/>
              <a:ext cx="2230965" cy="2230965"/>
              <a:chOff x="4875724" y="1654768"/>
              <a:chExt cx="2683233" cy="2683233"/>
            </a:xfrm>
          </p:grpSpPr>
          <p:sp>
            <p:nvSpPr>
              <p:cNvPr id="26" name="Oval 25">
                <a:extLst>
                  <a:ext uri="{FF2B5EF4-FFF2-40B4-BE49-F238E27FC236}">
                    <a16:creationId xmlns:a16="http://schemas.microsoft.com/office/drawing/2014/main" id="{194152B4-64AB-4A33-9A9B-61645787A470}"/>
                  </a:ext>
                </a:extLst>
              </p:cNvPr>
              <p:cNvSpPr/>
              <p:nvPr/>
            </p:nvSpPr>
            <p:spPr>
              <a:xfrm>
                <a:off x="4875724" y="1654768"/>
                <a:ext cx="2683233" cy="2683233"/>
              </a:xfrm>
              <a:prstGeom prst="ellipse">
                <a:avLst/>
              </a:prstGeom>
              <a:solidFill>
                <a:schemeClr val="accent2">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27" name="Picture 8" descr="Image result for handshake icon png">
                <a:extLst>
                  <a:ext uri="{FF2B5EF4-FFF2-40B4-BE49-F238E27FC236}">
                    <a16:creationId xmlns:a16="http://schemas.microsoft.com/office/drawing/2014/main" id="{18452C67-DCE8-4054-8B09-E1BAF7083DE7}"/>
                  </a:ext>
                </a:extLst>
              </p:cNvPr>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4969975" y="2217418"/>
                <a:ext cx="2494729" cy="1557933"/>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a:extLst>
                <a:ext uri="{FF2B5EF4-FFF2-40B4-BE49-F238E27FC236}">
                  <a16:creationId xmlns:a16="http://schemas.microsoft.com/office/drawing/2014/main" id="{956D2F23-F98A-423B-B119-565AF96BEF35}"/>
                </a:ext>
              </a:extLst>
            </p:cNvPr>
            <p:cNvSpPr txBox="1"/>
            <p:nvPr/>
          </p:nvSpPr>
          <p:spPr>
            <a:xfrm>
              <a:off x="5103146" y="4403291"/>
              <a:ext cx="2026777" cy="804903"/>
            </a:xfrm>
            <a:prstGeom prst="rect">
              <a:avLst/>
            </a:prstGeom>
            <a:noFill/>
          </p:spPr>
          <p:txBody>
            <a:bodyPr wrap="square" rtlCol="0">
              <a:spAutoFit/>
            </a:bodyPr>
            <a:lstStyle/>
            <a:p>
              <a:pPr algn="ctr"/>
              <a:r>
                <a:rPr lang="en-US" sz="2000" dirty="0">
                  <a:latin typeface="Raleway" panose="020B0503030101060003" pitchFamily="34" charset="0"/>
                </a:rPr>
                <a:t>Best</a:t>
              </a:r>
            </a:p>
            <a:p>
              <a:pPr algn="ctr"/>
              <a:r>
                <a:rPr lang="en-US" sz="2000" dirty="0">
                  <a:latin typeface="Raleway" panose="020B0503030101060003" pitchFamily="34" charset="0"/>
                </a:rPr>
                <a:t>Suppliers</a:t>
              </a:r>
            </a:p>
          </p:txBody>
        </p:sp>
      </p:grpSp>
      <p:grpSp>
        <p:nvGrpSpPr>
          <p:cNvPr id="28" name="Group 27">
            <a:extLst>
              <a:ext uri="{FF2B5EF4-FFF2-40B4-BE49-F238E27FC236}">
                <a16:creationId xmlns:a16="http://schemas.microsoft.com/office/drawing/2014/main" id="{30A466D4-1D17-4A55-9962-D7F009BDD9A1}"/>
              </a:ext>
            </a:extLst>
          </p:cNvPr>
          <p:cNvGrpSpPr/>
          <p:nvPr/>
        </p:nvGrpSpPr>
        <p:grpSpPr>
          <a:xfrm>
            <a:off x="8202550" y="3457073"/>
            <a:ext cx="1934757" cy="2862243"/>
            <a:chOff x="8440173" y="1947335"/>
            <a:chExt cx="2374226" cy="3254519"/>
          </a:xfrm>
        </p:grpSpPr>
        <p:grpSp>
          <p:nvGrpSpPr>
            <p:cNvPr id="29" name="Group 28">
              <a:extLst>
                <a:ext uri="{FF2B5EF4-FFF2-40B4-BE49-F238E27FC236}">
                  <a16:creationId xmlns:a16="http://schemas.microsoft.com/office/drawing/2014/main" id="{8EED9590-28C8-43B5-9AB5-251146B222D9}"/>
                </a:ext>
              </a:extLst>
            </p:cNvPr>
            <p:cNvGrpSpPr/>
            <p:nvPr/>
          </p:nvGrpSpPr>
          <p:grpSpPr>
            <a:xfrm>
              <a:off x="8440173" y="1947335"/>
              <a:ext cx="2230965" cy="2230965"/>
              <a:chOff x="8338573" y="1654767"/>
              <a:chExt cx="2683233" cy="2683233"/>
            </a:xfrm>
          </p:grpSpPr>
          <p:sp>
            <p:nvSpPr>
              <p:cNvPr id="31" name="Oval 30">
                <a:extLst>
                  <a:ext uri="{FF2B5EF4-FFF2-40B4-BE49-F238E27FC236}">
                    <a16:creationId xmlns:a16="http://schemas.microsoft.com/office/drawing/2014/main" id="{8EECF9D3-BB4B-496A-B3FB-6B902AA887A0}"/>
                  </a:ext>
                </a:extLst>
              </p:cNvPr>
              <p:cNvSpPr/>
              <p:nvPr/>
            </p:nvSpPr>
            <p:spPr>
              <a:xfrm>
                <a:off x="8338573" y="1654767"/>
                <a:ext cx="2683233" cy="2683233"/>
              </a:xfrm>
              <a:prstGeom prst="ellipse">
                <a:avLst/>
              </a:prstGeom>
              <a:solidFill>
                <a:schemeClr val="accent2">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32" name="Picture 12" descr="Image result for marketing icon png">
                <a:extLst>
                  <a:ext uri="{FF2B5EF4-FFF2-40B4-BE49-F238E27FC236}">
                    <a16:creationId xmlns:a16="http://schemas.microsoft.com/office/drawing/2014/main" id="{D3083527-684D-455C-92B4-1A472898635B}"/>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8631151" y="1925369"/>
                <a:ext cx="2054125" cy="2054126"/>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A51984DE-1640-47E4-BA8D-0B1BACBC350D}"/>
                </a:ext>
              </a:extLst>
            </p:cNvPr>
            <p:cNvSpPr txBox="1"/>
            <p:nvPr/>
          </p:nvSpPr>
          <p:spPr>
            <a:xfrm>
              <a:off x="8507524" y="4396951"/>
              <a:ext cx="2306875" cy="804903"/>
            </a:xfrm>
            <a:prstGeom prst="rect">
              <a:avLst/>
            </a:prstGeom>
            <a:noFill/>
          </p:spPr>
          <p:txBody>
            <a:bodyPr wrap="square" rtlCol="0">
              <a:spAutoFit/>
            </a:bodyPr>
            <a:lstStyle/>
            <a:p>
              <a:pPr algn="ctr"/>
              <a:r>
                <a:rPr lang="en-US" sz="2000" dirty="0">
                  <a:latin typeface="Raleway" panose="020B0503030101060003" pitchFamily="34" charset="0"/>
                </a:rPr>
                <a:t>Huge Market Opportunity</a:t>
              </a:r>
            </a:p>
          </p:txBody>
        </p:sp>
      </p:grpSp>
      <p:grpSp>
        <p:nvGrpSpPr>
          <p:cNvPr id="33" name="Group 32">
            <a:extLst>
              <a:ext uri="{FF2B5EF4-FFF2-40B4-BE49-F238E27FC236}">
                <a16:creationId xmlns:a16="http://schemas.microsoft.com/office/drawing/2014/main" id="{905AA2E5-DF91-44DB-B05B-526C48475B0F}"/>
              </a:ext>
            </a:extLst>
          </p:cNvPr>
          <p:cNvGrpSpPr/>
          <p:nvPr/>
        </p:nvGrpSpPr>
        <p:grpSpPr>
          <a:xfrm>
            <a:off x="6147859" y="3480992"/>
            <a:ext cx="2010457" cy="2890807"/>
            <a:chOff x="8440173" y="1947335"/>
            <a:chExt cx="2374226" cy="3268482"/>
          </a:xfrm>
        </p:grpSpPr>
        <p:grpSp>
          <p:nvGrpSpPr>
            <p:cNvPr id="34" name="Group 33">
              <a:extLst>
                <a:ext uri="{FF2B5EF4-FFF2-40B4-BE49-F238E27FC236}">
                  <a16:creationId xmlns:a16="http://schemas.microsoft.com/office/drawing/2014/main" id="{18150C30-704E-45CD-8A83-2219865E0AA8}"/>
                </a:ext>
              </a:extLst>
            </p:cNvPr>
            <p:cNvGrpSpPr/>
            <p:nvPr/>
          </p:nvGrpSpPr>
          <p:grpSpPr>
            <a:xfrm>
              <a:off x="8440173" y="1947335"/>
              <a:ext cx="2230965" cy="2230965"/>
              <a:chOff x="8338573" y="1654767"/>
              <a:chExt cx="2683233" cy="2683233"/>
            </a:xfrm>
          </p:grpSpPr>
          <p:sp>
            <p:nvSpPr>
              <p:cNvPr id="36" name="Oval 35">
                <a:extLst>
                  <a:ext uri="{FF2B5EF4-FFF2-40B4-BE49-F238E27FC236}">
                    <a16:creationId xmlns:a16="http://schemas.microsoft.com/office/drawing/2014/main" id="{BCEBBE60-4EF0-4ADD-9320-ADED3B52168B}"/>
                  </a:ext>
                </a:extLst>
              </p:cNvPr>
              <p:cNvSpPr/>
              <p:nvPr/>
            </p:nvSpPr>
            <p:spPr>
              <a:xfrm>
                <a:off x="8338573" y="1654767"/>
                <a:ext cx="2683233" cy="2683233"/>
              </a:xfrm>
              <a:prstGeom prst="ellipse">
                <a:avLst/>
              </a:prstGeom>
              <a:solidFill>
                <a:schemeClr val="accent2">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37" name="Picture 12" descr="Image result for marketing icon png">
                <a:extLst>
                  <a:ext uri="{FF2B5EF4-FFF2-40B4-BE49-F238E27FC236}">
                    <a16:creationId xmlns:a16="http://schemas.microsoft.com/office/drawing/2014/main" id="{2AE92C9E-7545-4D3C-A671-4A2178EA814B}"/>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8631151" y="1925369"/>
                <a:ext cx="2054125" cy="2054126"/>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Box 34">
              <a:extLst>
                <a:ext uri="{FF2B5EF4-FFF2-40B4-BE49-F238E27FC236}">
                  <a16:creationId xmlns:a16="http://schemas.microsoft.com/office/drawing/2014/main" id="{FE351C7D-457D-488B-AC4F-D80B03E61BBD}"/>
                </a:ext>
              </a:extLst>
            </p:cNvPr>
            <p:cNvSpPr txBox="1"/>
            <p:nvPr/>
          </p:nvSpPr>
          <p:spPr>
            <a:xfrm>
              <a:off x="8507523" y="4415448"/>
              <a:ext cx="2306876" cy="800369"/>
            </a:xfrm>
            <a:prstGeom prst="rect">
              <a:avLst/>
            </a:prstGeom>
            <a:noFill/>
          </p:spPr>
          <p:txBody>
            <a:bodyPr wrap="square" rtlCol="0">
              <a:spAutoFit/>
            </a:bodyPr>
            <a:lstStyle/>
            <a:p>
              <a:pPr algn="ctr"/>
              <a:r>
                <a:rPr lang="en-US" sz="2000" dirty="0">
                  <a:latin typeface="Raleway" panose="020B0503030101060003" pitchFamily="34" charset="0"/>
                </a:rPr>
                <a:t>Quick to</a:t>
              </a:r>
            </a:p>
            <a:p>
              <a:pPr algn="ctr"/>
              <a:r>
                <a:rPr lang="en-US" sz="2000" dirty="0">
                  <a:latin typeface="Raleway" panose="020B0503030101060003" pitchFamily="34" charset="0"/>
                </a:rPr>
                <a:t>Market</a:t>
              </a:r>
            </a:p>
          </p:txBody>
        </p:sp>
      </p:grpSp>
      <p:sp>
        <p:nvSpPr>
          <p:cNvPr id="45" name="TextBox 44">
            <a:extLst>
              <a:ext uri="{FF2B5EF4-FFF2-40B4-BE49-F238E27FC236}">
                <a16:creationId xmlns:a16="http://schemas.microsoft.com/office/drawing/2014/main" id="{50ECF291-92AB-48AD-A47F-923ACB440B4E}"/>
              </a:ext>
            </a:extLst>
          </p:cNvPr>
          <p:cNvSpPr txBox="1"/>
          <p:nvPr/>
        </p:nvSpPr>
        <p:spPr>
          <a:xfrm>
            <a:off x="42702" y="185861"/>
            <a:ext cx="11706225" cy="830997"/>
          </a:xfrm>
          <a:prstGeom prst="rect">
            <a:avLst/>
          </a:prstGeom>
          <a:noFill/>
        </p:spPr>
        <p:txBody>
          <a:bodyPr wrap="square" rtlCol="0">
            <a:spAutoFit/>
          </a:bodyPr>
          <a:lstStyle/>
          <a:p>
            <a:pPr algn="ctr"/>
            <a:r>
              <a:rPr lang="en-US" sz="4800" dirty="0" err="1">
                <a:latin typeface="Raleway" panose="020B0503030101060003" pitchFamily="34" charset="0"/>
              </a:rPr>
              <a:t>market</a:t>
            </a:r>
            <a:r>
              <a:rPr lang="en-US" sz="4800" dirty="0" err="1">
                <a:solidFill>
                  <a:srgbClr val="00B0F0"/>
                </a:solidFill>
                <a:latin typeface="Raleway" panose="020B0503030101060003" pitchFamily="34" charset="0"/>
              </a:rPr>
              <a:t>singapore</a:t>
            </a:r>
            <a:r>
              <a:rPr lang="en-US" sz="4000" baseline="30000" dirty="0">
                <a:solidFill>
                  <a:srgbClr val="00B0F0"/>
                </a:solidFill>
                <a:latin typeface="Raleway" panose="020B0503030101060003" pitchFamily="34" charset="0"/>
              </a:rPr>
              <a:t>®</a:t>
            </a:r>
            <a:endParaRPr lang="en-US" sz="4800" baseline="30000" dirty="0">
              <a:solidFill>
                <a:srgbClr val="00B0F0"/>
              </a:solidFill>
              <a:latin typeface="Raleway" panose="020B0503030101060003" pitchFamily="34" charset="0"/>
            </a:endParaRPr>
          </a:p>
        </p:txBody>
      </p:sp>
      <p:sp>
        <p:nvSpPr>
          <p:cNvPr id="47" name="TextBox 46">
            <a:extLst>
              <a:ext uri="{FF2B5EF4-FFF2-40B4-BE49-F238E27FC236}">
                <a16:creationId xmlns:a16="http://schemas.microsoft.com/office/drawing/2014/main" id="{5E7598CF-DB0E-4AE7-A0EC-E216223BE393}"/>
              </a:ext>
            </a:extLst>
          </p:cNvPr>
          <p:cNvSpPr txBox="1"/>
          <p:nvPr/>
        </p:nvSpPr>
        <p:spPr>
          <a:xfrm>
            <a:off x="1615333" y="2329988"/>
            <a:ext cx="9166547" cy="523220"/>
          </a:xfrm>
          <a:prstGeom prst="rect">
            <a:avLst/>
          </a:prstGeom>
          <a:noFill/>
        </p:spPr>
        <p:txBody>
          <a:bodyPr wrap="square" rtlCol="0">
            <a:spAutoFit/>
          </a:bodyPr>
          <a:lstStyle/>
          <a:p>
            <a:r>
              <a:rPr lang="en-US" sz="2800" dirty="0">
                <a:latin typeface="Raleway" panose="020B0503030101060003" pitchFamily="34" charset="0"/>
              </a:rPr>
              <a:t>We looks for products in billon dollar industries!</a:t>
            </a:r>
          </a:p>
        </p:txBody>
      </p:sp>
      <p:pic>
        <p:nvPicPr>
          <p:cNvPr id="48" name="Picture 2" descr="Related image">
            <a:extLst>
              <a:ext uri="{FF2B5EF4-FFF2-40B4-BE49-F238E27FC236}">
                <a16:creationId xmlns:a16="http://schemas.microsoft.com/office/drawing/2014/main" id="{86179333-55DF-405F-BE9C-A8E5691B3AB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135" r="64643" b="36151"/>
          <a:stretch/>
        </p:blipFill>
        <p:spPr bwMode="auto">
          <a:xfrm>
            <a:off x="991154" y="2341790"/>
            <a:ext cx="622661" cy="442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803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anim calcmode="lin" valueType="num">
                                      <p:cBhvr>
                                        <p:cTn id="14" dur="500" fill="hold"/>
                                        <p:tgtEl>
                                          <p:spTgt spid="20"/>
                                        </p:tgtEl>
                                        <p:attrNameLst>
                                          <p:attrName>ppt_x</p:attrName>
                                        </p:attrNameLst>
                                      </p:cBhvr>
                                      <p:tavLst>
                                        <p:tav tm="0">
                                          <p:val>
                                            <p:strVal val="#ppt_x"/>
                                          </p:val>
                                        </p:tav>
                                        <p:tav tm="100000">
                                          <p:val>
                                            <p:strVal val="#ppt_x"/>
                                          </p:val>
                                        </p:tav>
                                      </p:tavLst>
                                    </p:anim>
                                    <p:anim calcmode="lin" valueType="num">
                                      <p:cBhvr>
                                        <p:cTn id="15" dur="500" fill="hold"/>
                                        <p:tgtEl>
                                          <p:spTgt spid="2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anim calcmode="lin" valueType="num">
                                      <p:cBhvr>
                                        <p:cTn id="20" dur="500" fill="hold"/>
                                        <p:tgtEl>
                                          <p:spTgt spid="33"/>
                                        </p:tgtEl>
                                        <p:attrNameLst>
                                          <p:attrName>ppt_x</p:attrName>
                                        </p:attrNameLst>
                                      </p:cBhvr>
                                      <p:tavLst>
                                        <p:tav tm="0">
                                          <p:val>
                                            <p:strVal val="#ppt_x"/>
                                          </p:val>
                                        </p:tav>
                                        <p:tav tm="100000">
                                          <p:val>
                                            <p:strVal val="#ppt_x"/>
                                          </p:val>
                                        </p:tav>
                                      </p:tavLst>
                                    </p:anim>
                                    <p:anim calcmode="lin" valueType="num">
                                      <p:cBhvr>
                                        <p:cTn id="21" dur="500" fill="hold"/>
                                        <p:tgtEl>
                                          <p:spTgt spid="3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anim calcmode="lin" valueType="num">
                                      <p:cBhvr>
                                        <p:cTn id="26" dur="500" fill="hold"/>
                                        <p:tgtEl>
                                          <p:spTgt spid="28"/>
                                        </p:tgtEl>
                                        <p:attrNameLst>
                                          <p:attrName>ppt_x</p:attrName>
                                        </p:attrNameLst>
                                      </p:cBhvr>
                                      <p:tavLst>
                                        <p:tav tm="0">
                                          <p:val>
                                            <p:strVal val="#ppt_x"/>
                                          </p:val>
                                        </p:tav>
                                        <p:tav tm="100000">
                                          <p:val>
                                            <p:strVal val="#ppt_x"/>
                                          </p:val>
                                        </p:tav>
                                      </p:tavLst>
                                    </p:anim>
                                    <p:anim calcmode="lin" valueType="num">
                                      <p:cBhvr>
                                        <p:cTn id="27"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857EF-A2C5-4E55-94AD-0F81B10E5246}"/>
              </a:ext>
            </a:extLst>
          </p:cNvPr>
          <p:cNvSpPr>
            <a:spLocks noGrp="1"/>
          </p:cNvSpPr>
          <p:nvPr>
            <p:ph type="title"/>
          </p:nvPr>
        </p:nvSpPr>
        <p:spPr>
          <a:xfrm>
            <a:off x="3292863" y="0"/>
            <a:ext cx="10515600" cy="1325563"/>
          </a:xfrm>
        </p:spPr>
        <p:txBody>
          <a:bodyPr>
            <a:normAutofit/>
          </a:bodyPr>
          <a:lstStyle/>
          <a:p>
            <a:pPr algn="ctr"/>
            <a:r>
              <a:rPr lang="en-US" sz="6000" b="1" dirty="0">
                <a:solidFill>
                  <a:schemeClr val="accent3">
                    <a:lumMod val="60000"/>
                    <a:lumOff val="40000"/>
                  </a:schemeClr>
                </a:solidFill>
                <a:effectLst>
                  <a:outerShdw blurRad="38100" dist="38100" dir="2700000" algn="tl">
                    <a:srgbClr val="000000">
                      <a:alpha val="43137"/>
                    </a:srgbClr>
                  </a:outerShdw>
                </a:effectLst>
              </a:rPr>
              <a:t>Your SHOP.COM Stores</a:t>
            </a:r>
          </a:p>
        </p:txBody>
      </p:sp>
      <p:sp>
        <p:nvSpPr>
          <p:cNvPr id="3" name="Content Placeholder 2">
            <a:extLst>
              <a:ext uri="{FF2B5EF4-FFF2-40B4-BE49-F238E27FC236}">
                <a16:creationId xmlns:a16="http://schemas.microsoft.com/office/drawing/2014/main" id="{DDED319C-DCC1-4BFF-8BD5-0C1E6A8A72FD}"/>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034CCE85-CAE9-4054-AE3A-5CAFA5BA42D0}"/>
              </a:ext>
            </a:extLst>
          </p:cNvPr>
          <p:cNvPicPr>
            <a:picLocks noChangeAspect="1"/>
          </p:cNvPicPr>
          <p:nvPr/>
        </p:nvPicPr>
        <p:blipFill>
          <a:blip r:embed="rId3"/>
          <a:stretch>
            <a:fillRect/>
          </a:stretch>
        </p:blipFill>
        <p:spPr>
          <a:xfrm>
            <a:off x="41607" y="0"/>
            <a:ext cx="4817701" cy="3541853"/>
          </a:xfrm>
          <a:prstGeom prst="rect">
            <a:avLst/>
          </a:prstGeom>
        </p:spPr>
      </p:pic>
      <p:pic>
        <p:nvPicPr>
          <p:cNvPr id="8" name="Picture 7">
            <a:extLst>
              <a:ext uri="{FF2B5EF4-FFF2-40B4-BE49-F238E27FC236}">
                <a16:creationId xmlns:a16="http://schemas.microsoft.com/office/drawing/2014/main" id="{D19B2CF2-A512-465C-B979-2A22F7DEBC6B}"/>
              </a:ext>
            </a:extLst>
          </p:cNvPr>
          <p:cNvPicPr>
            <a:picLocks noChangeAspect="1"/>
          </p:cNvPicPr>
          <p:nvPr/>
        </p:nvPicPr>
        <p:blipFill>
          <a:blip r:embed="rId4"/>
          <a:stretch>
            <a:fillRect/>
          </a:stretch>
        </p:blipFill>
        <p:spPr>
          <a:xfrm>
            <a:off x="0" y="3151188"/>
            <a:ext cx="7060121" cy="3780939"/>
          </a:xfrm>
          <a:prstGeom prst="rect">
            <a:avLst/>
          </a:prstGeom>
        </p:spPr>
      </p:pic>
      <p:pic>
        <p:nvPicPr>
          <p:cNvPr id="7" name="Picture 6">
            <a:extLst>
              <a:ext uri="{FF2B5EF4-FFF2-40B4-BE49-F238E27FC236}">
                <a16:creationId xmlns:a16="http://schemas.microsoft.com/office/drawing/2014/main" id="{3F41DF9F-6903-41EA-A73D-228FF0103322}"/>
              </a:ext>
            </a:extLst>
          </p:cNvPr>
          <p:cNvPicPr>
            <a:picLocks noChangeAspect="1"/>
          </p:cNvPicPr>
          <p:nvPr/>
        </p:nvPicPr>
        <p:blipFill>
          <a:blip r:embed="rId5"/>
          <a:stretch>
            <a:fillRect/>
          </a:stretch>
        </p:blipFill>
        <p:spPr>
          <a:xfrm>
            <a:off x="4141748" y="1325563"/>
            <a:ext cx="8129286" cy="5606564"/>
          </a:xfrm>
          <a:prstGeom prst="rect">
            <a:avLst/>
          </a:prstGeom>
        </p:spPr>
      </p:pic>
    </p:spTree>
    <p:extLst>
      <p:ext uri="{BB962C8B-B14F-4D97-AF65-F5344CB8AC3E}">
        <p14:creationId xmlns:p14="http://schemas.microsoft.com/office/powerpoint/2010/main" val="1721348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7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8897"/>
          <a:stretch/>
        </p:blipFill>
        <p:spPr>
          <a:xfrm>
            <a:off x="446315" y="1558513"/>
            <a:ext cx="8165861" cy="3418073"/>
          </a:xfrm>
          <a:prstGeom prst="rect">
            <a:avLst/>
          </a:prstGeom>
          <a:effectLst>
            <a:reflection blurRad="6350" stA="52000" endA="300" endPos="35000" dir="5400000" sy="-100000" algn="bl" rotWithShape="0"/>
          </a:effectLst>
        </p:spPr>
      </p:pic>
      <p:sp>
        <p:nvSpPr>
          <p:cNvPr id="4" name="TextBox 3">
            <a:extLst>
              <a:ext uri="{FF2B5EF4-FFF2-40B4-BE49-F238E27FC236}">
                <a16:creationId xmlns:a16="http://schemas.microsoft.com/office/drawing/2014/main" id="{737D06F6-DB74-4EA6-B448-242F36C6D9AF}"/>
              </a:ext>
            </a:extLst>
          </p:cNvPr>
          <p:cNvSpPr txBox="1"/>
          <p:nvPr/>
        </p:nvSpPr>
        <p:spPr>
          <a:xfrm>
            <a:off x="0" y="5103674"/>
            <a:ext cx="12192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17 years ago, we introduced IBV.</a:t>
            </a:r>
          </a:p>
        </p:txBody>
      </p:sp>
    </p:spTree>
    <p:extLst>
      <p:ext uri="{BB962C8B-B14F-4D97-AF65-F5344CB8AC3E}">
        <p14:creationId xmlns:p14="http://schemas.microsoft.com/office/powerpoint/2010/main" val="2452861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GIVING A RAI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3850" y="417688"/>
            <a:ext cx="11525250" cy="5845719"/>
          </a:xfrm>
          <a:prstGeom prst="rect">
            <a:avLst/>
          </a:prstGeom>
          <a:solidFill>
            <a:schemeClr val="dk1">
              <a:alpha val="71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1683940" y="2199415"/>
            <a:ext cx="1028700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To give you a new stream of income via </a:t>
            </a:r>
            <a:r>
              <a:rPr kumimoji="0" lang="en-US" sz="2400" b="0" i="0" u="none" strike="noStrike" kern="1200" cap="none" spc="0" normalizeH="0" baseline="0" noProof="0" dirty="0" err="1">
                <a:ln>
                  <a:noFill/>
                </a:ln>
                <a:solidFill>
                  <a:prstClr val="white"/>
                </a:solidFill>
                <a:effectLst/>
                <a:uLnTx/>
                <a:uFillTx/>
                <a:latin typeface="Raleway" panose="020B0503030101060003" pitchFamily="34" charset="0"/>
                <a:ea typeface="+mn-ea"/>
                <a:cs typeface="+mn-cs"/>
              </a:rPr>
              <a:t>partnerstore</a:t>
            </a:r>
            <a:r>
              <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 purchases.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By going back to basics, we are going to reward you with more IBV than ever before!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11" name="Picture 4" descr="Related image"/>
          <p:cNvPicPr>
            <a:picLocks noChangeAspect="1" noChangeArrowheads="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66611" b="69090"/>
          <a:stretch/>
        </p:blipFill>
        <p:spPr bwMode="auto">
          <a:xfrm>
            <a:off x="949124" y="2854844"/>
            <a:ext cx="828676" cy="7211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90700" y="911900"/>
            <a:ext cx="8077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IBV COMPENSATION PLAN</a:t>
            </a:r>
          </a:p>
        </p:txBody>
      </p:sp>
      <p:pic>
        <p:nvPicPr>
          <p:cNvPr id="10" name="Picture 9">
            <a:extLst>
              <a:ext uri="{FF2B5EF4-FFF2-40B4-BE49-F238E27FC236}">
                <a16:creationId xmlns:a16="http://schemas.microsoft.com/office/drawing/2014/main" id="{CF5DC66D-4A86-4900-AD20-0AA41234CE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97"/>
          <a:stretch/>
        </p:blipFill>
        <p:spPr>
          <a:xfrm>
            <a:off x="8435796" y="4834664"/>
            <a:ext cx="3413304" cy="1428744"/>
          </a:xfrm>
          <a:prstGeom prst="rect">
            <a:avLst/>
          </a:prstGeom>
          <a:effectLst>
            <a:reflection blurRad="6350" stA="52000" endA="300" endPos="35000" dir="5400000" sy="-100000" algn="bl" rotWithShape="0"/>
          </a:effectLst>
        </p:spPr>
      </p:pic>
      <p:pic>
        <p:nvPicPr>
          <p:cNvPr id="14" name="Picture 4" descr="Related image">
            <a:extLst>
              <a:ext uri="{FF2B5EF4-FFF2-40B4-BE49-F238E27FC236}">
                <a16:creationId xmlns:a16="http://schemas.microsoft.com/office/drawing/2014/main" id="{5B3E9A7E-3F45-4F55-8B42-F9804FBC78B4}"/>
              </a:ext>
            </a:extLst>
          </p:cNvPr>
          <p:cNvPicPr>
            <a:picLocks noChangeAspect="1" noChangeArrowheads="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66611" b="69090"/>
          <a:stretch/>
        </p:blipFill>
        <p:spPr bwMode="auto">
          <a:xfrm>
            <a:off x="946630" y="2050013"/>
            <a:ext cx="828676" cy="721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18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2566874" y="1536459"/>
            <a:ext cx="0" cy="4281714"/>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62957" y="3072863"/>
            <a:ext cx="2121900" cy="1015434"/>
          </a:xfrm>
          <a:prstGeom prst="rect">
            <a:avLst/>
          </a:prstGeom>
          <a:noFill/>
        </p:spPr>
        <p:txBody>
          <a:bodyPr wrap="square" lIns="89795" tIns="45607" rIns="89795" bIns="45607" rtlCol="0">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Was</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2%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27" name="Rectangle 26">
            <a:extLst>
              <a:ext uri="{FF2B5EF4-FFF2-40B4-BE49-F238E27FC236}">
                <a16:creationId xmlns:a16="http://schemas.microsoft.com/office/drawing/2014/main" id="{2D970447-8FCF-C34C-9605-3D0A53F7C997}"/>
              </a:ext>
            </a:extLst>
          </p:cNvPr>
          <p:cNvSpPr/>
          <p:nvPr/>
        </p:nvSpPr>
        <p:spPr>
          <a:xfrm>
            <a:off x="-558422" y="4224141"/>
            <a:ext cx="3594961" cy="2308324"/>
          </a:xfrm>
          <a:prstGeom prst="rect">
            <a:avLst/>
          </a:prstGeom>
        </p:spPr>
        <p:txBody>
          <a:bodyPr wrap="square">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UFOs Earn Up to:</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5%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NOW</a:t>
            </a: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5122" name="Picture 2" descr="Image result for accorhotel">
            <a:extLst>
              <a:ext uri="{FF2B5EF4-FFF2-40B4-BE49-F238E27FC236}">
                <a16:creationId xmlns:a16="http://schemas.microsoft.com/office/drawing/2014/main" id="{C1ED8A58-BC8E-4D09-8B84-B1D167120F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788" y="1513102"/>
            <a:ext cx="1766082" cy="126201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DC9E1B67-1415-4699-9929-9DDB9872B6E3}"/>
              </a:ext>
            </a:extLst>
          </p:cNvPr>
          <p:cNvSpPr/>
          <p:nvPr/>
        </p:nvSpPr>
        <p:spPr>
          <a:xfrm>
            <a:off x="3322419" y="170155"/>
            <a:ext cx="5609566" cy="523218"/>
          </a:xfrm>
          <a:prstGeom prst="rect">
            <a:avLst/>
          </a:prstGeom>
        </p:spPr>
        <p:txBody>
          <a:bodyPr wrap="none" lIns="90020" tIns="45719" rIns="90020" bIns="45719">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150" normalizeH="0" baseline="0" noProof="0" dirty="0">
                <a:ln>
                  <a:noFill/>
                </a:ln>
                <a:solidFill>
                  <a:srgbClr val="F2F2F2"/>
                </a:solidFill>
                <a:effectLst/>
                <a:uLnTx/>
                <a:uFillTx/>
                <a:latin typeface="Raleway" panose="020B0503030101060003" pitchFamily="34" charset="0"/>
                <a:ea typeface="+mn-ea"/>
                <a:cs typeface="+mn-cs"/>
              </a:rPr>
              <a:t>Increase existing IBV for </a:t>
            </a:r>
            <a:r>
              <a:rPr kumimoji="0" lang="en-US" sz="2800" b="1" i="0" u="none" strike="noStrike" kern="1200" cap="all" spc="-150" normalizeH="0" baseline="0" noProof="0" dirty="0" err="1">
                <a:ln>
                  <a:noFill/>
                </a:ln>
                <a:solidFill>
                  <a:srgbClr val="F2F2F2"/>
                </a:solidFill>
                <a:effectLst/>
                <a:uLnTx/>
                <a:uFillTx/>
                <a:latin typeface="Raleway" panose="020B0503030101060003" pitchFamily="34" charset="0"/>
                <a:ea typeface="+mn-ea"/>
                <a:cs typeface="+mn-cs"/>
              </a:rPr>
              <a:t>ufo</a:t>
            </a:r>
            <a:r>
              <a:rPr kumimoji="0" lang="en-US" sz="1800" b="1" i="0" u="none" strike="noStrike" kern="1200" cap="all" spc="-150" normalizeH="0" baseline="0" noProof="0" dirty="0" err="1">
                <a:ln>
                  <a:noFill/>
                </a:ln>
                <a:solidFill>
                  <a:srgbClr val="F2F2F2"/>
                </a:solidFill>
                <a:effectLst/>
                <a:uLnTx/>
                <a:uFillTx/>
                <a:latin typeface="Raleway" panose="020B0503030101060003" pitchFamily="34" charset="0"/>
                <a:ea typeface="+mn-ea"/>
                <a:cs typeface="+mn-cs"/>
              </a:rPr>
              <a:t>s</a:t>
            </a:r>
            <a:endParaRPr kumimoji="0" lang="en-US" sz="1800" b="1" i="0" u="none" strike="noStrike" kern="1200" cap="all" spc="-150" normalizeH="0" baseline="0" noProof="0" dirty="0">
              <a:ln>
                <a:noFill/>
              </a:ln>
              <a:solidFill>
                <a:srgbClr val="F2F2F2"/>
              </a:solidFill>
              <a:effectLst/>
              <a:uLnTx/>
              <a:uFillTx/>
              <a:latin typeface="Raleway" panose="020B0503030101060003" pitchFamily="34" charset="0"/>
              <a:ea typeface="+mn-ea"/>
              <a:cs typeface="+mn-cs"/>
            </a:endParaRPr>
          </a:p>
        </p:txBody>
      </p:sp>
      <p:pic>
        <p:nvPicPr>
          <p:cNvPr id="38" name="Picture 2" descr="Image result for strike through">
            <a:extLst>
              <a:ext uri="{FF2B5EF4-FFF2-40B4-BE49-F238E27FC236}">
                <a16:creationId xmlns:a16="http://schemas.microsoft.com/office/drawing/2014/main" id="{AA2A36B6-431B-411B-8074-17BF442FD4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61783">
            <a:off x="452895" y="3201689"/>
            <a:ext cx="2525167" cy="1062538"/>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a:extLst>
              <a:ext uri="{FF2B5EF4-FFF2-40B4-BE49-F238E27FC236}">
                <a16:creationId xmlns:a16="http://schemas.microsoft.com/office/drawing/2014/main" id="{12A05F29-E56C-4CB1-8C9E-77351E5C85A9}"/>
              </a:ext>
            </a:extLst>
          </p:cNvPr>
          <p:cNvCxnSpPr/>
          <p:nvPr/>
        </p:nvCxnSpPr>
        <p:spPr>
          <a:xfrm>
            <a:off x="7359273" y="1597564"/>
            <a:ext cx="0" cy="4281714"/>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16F396E-83BA-41DC-A763-CAAAF074EDB4}"/>
              </a:ext>
            </a:extLst>
          </p:cNvPr>
          <p:cNvCxnSpPr/>
          <p:nvPr/>
        </p:nvCxnSpPr>
        <p:spPr>
          <a:xfrm>
            <a:off x="4887226" y="1541923"/>
            <a:ext cx="0" cy="4281714"/>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CA85635-95B9-4670-9F15-AE94F7205495}"/>
              </a:ext>
            </a:extLst>
          </p:cNvPr>
          <p:cNvSpPr txBox="1"/>
          <p:nvPr/>
        </p:nvSpPr>
        <p:spPr>
          <a:xfrm>
            <a:off x="4946309" y="3046442"/>
            <a:ext cx="2322287" cy="1323211"/>
          </a:xfrm>
          <a:prstGeom prst="rect">
            <a:avLst/>
          </a:prstGeom>
          <a:noFill/>
        </p:spPr>
        <p:txBody>
          <a:bodyPr wrap="square" lIns="89795" tIns="45607" rIns="89795" bIns="45607" rtlCol="0">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Was</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2%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43" name="TextBox 42">
            <a:extLst>
              <a:ext uri="{FF2B5EF4-FFF2-40B4-BE49-F238E27FC236}">
                <a16:creationId xmlns:a16="http://schemas.microsoft.com/office/drawing/2014/main" id="{E7A9DEB9-941E-477C-909A-D07721AB3E05}"/>
              </a:ext>
            </a:extLst>
          </p:cNvPr>
          <p:cNvSpPr txBox="1"/>
          <p:nvPr/>
        </p:nvSpPr>
        <p:spPr>
          <a:xfrm>
            <a:off x="7432641" y="3048006"/>
            <a:ext cx="2121900" cy="1015434"/>
          </a:xfrm>
          <a:prstGeom prst="rect">
            <a:avLst/>
          </a:prstGeom>
          <a:noFill/>
        </p:spPr>
        <p:txBody>
          <a:bodyPr wrap="square" lIns="89795" tIns="45607" rIns="89795" bIns="45607" rtlCol="0">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Was</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2%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44" name="TextBox 43">
            <a:extLst>
              <a:ext uri="{FF2B5EF4-FFF2-40B4-BE49-F238E27FC236}">
                <a16:creationId xmlns:a16="http://schemas.microsoft.com/office/drawing/2014/main" id="{A5059AC2-1AA7-41BE-B086-427146279609}"/>
              </a:ext>
            </a:extLst>
          </p:cNvPr>
          <p:cNvSpPr txBox="1"/>
          <p:nvPr/>
        </p:nvSpPr>
        <p:spPr>
          <a:xfrm>
            <a:off x="1977777" y="3034351"/>
            <a:ext cx="3332964" cy="1938764"/>
          </a:xfrm>
          <a:prstGeom prst="rect">
            <a:avLst/>
          </a:prstGeom>
          <a:noFill/>
        </p:spPr>
        <p:txBody>
          <a:bodyPr wrap="square" lIns="89795" tIns="45607" rIns="89795" bIns="45607" rtlCol="0">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Was</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2%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45" name="Rectangle 44">
            <a:extLst>
              <a:ext uri="{FF2B5EF4-FFF2-40B4-BE49-F238E27FC236}">
                <a16:creationId xmlns:a16="http://schemas.microsoft.com/office/drawing/2014/main" id="{197F66F5-B6A7-4ACD-B08E-63695F81903A}"/>
              </a:ext>
            </a:extLst>
          </p:cNvPr>
          <p:cNvSpPr/>
          <p:nvPr/>
        </p:nvSpPr>
        <p:spPr>
          <a:xfrm>
            <a:off x="4639676" y="4229605"/>
            <a:ext cx="3011694" cy="1815882"/>
          </a:xfrm>
          <a:prstGeom prst="rect">
            <a:avLst/>
          </a:prstGeom>
        </p:spPr>
        <p:txBody>
          <a:bodyPr wrap="square">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UFOs Earn Up to:</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6%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NOW</a:t>
            </a: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46" name="Rectangle 45">
            <a:extLst>
              <a:ext uri="{FF2B5EF4-FFF2-40B4-BE49-F238E27FC236}">
                <a16:creationId xmlns:a16="http://schemas.microsoft.com/office/drawing/2014/main" id="{332726F0-EFB4-4155-87EB-1D727079F908}"/>
              </a:ext>
            </a:extLst>
          </p:cNvPr>
          <p:cNvSpPr/>
          <p:nvPr/>
        </p:nvSpPr>
        <p:spPr>
          <a:xfrm>
            <a:off x="6739920" y="4224141"/>
            <a:ext cx="3594961" cy="2308324"/>
          </a:xfrm>
          <a:prstGeom prst="rect">
            <a:avLst/>
          </a:prstGeom>
        </p:spPr>
        <p:txBody>
          <a:bodyPr wrap="square">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UFOs Earn Up to:</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6%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NOW</a:t>
            </a: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47" name="Rectangle 46">
            <a:extLst>
              <a:ext uri="{FF2B5EF4-FFF2-40B4-BE49-F238E27FC236}">
                <a16:creationId xmlns:a16="http://schemas.microsoft.com/office/drawing/2014/main" id="{D7A7C552-A4B7-4698-988D-2437795901DF}"/>
              </a:ext>
            </a:extLst>
          </p:cNvPr>
          <p:cNvSpPr/>
          <p:nvPr/>
        </p:nvSpPr>
        <p:spPr>
          <a:xfrm>
            <a:off x="2138412" y="4229605"/>
            <a:ext cx="3011694" cy="1815882"/>
          </a:xfrm>
          <a:prstGeom prst="rect">
            <a:avLst/>
          </a:prstGeom>
        </p:spPr>
        <p:txBody>
          <a:bodyPr wrap="square">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UFOs Earn Up to:</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6%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NOW</a:t>
            </a: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48" name="Picture 47">
            <a:extLst>
              <a:ext uri="{FF2B5EF4-FFF2-40B4-BE49-F238E27FC236}">
                <a16:creationId xmlns:a16="http://schemas.microsoft.com/office/drawing/2014/main" id="{96C41BA8-5DCB-4D12-969E-6C977E40D117}"/>
              </a:ext>
            </a:extLst>
          </p:cNvPr>
          <p:cNvPicPr>
            <a:picLocks noChangeAspect="1"/>
          </p:cNvPicPr>
          <p:nvPr/>
        </p:nvPicPr>
        <p:blipFill>
          <a:blip r:embed="rId6"/>
          <a:stretch>
            <a:fillRect/>
          </a:stretch>
        </p:blipFill>
        <p:spPr>
          <a:xfrm>
            <a:off x="2794037" y="1664422"/>
            <a:ext cx="1682723" cy="967566"/>
          </a:xfrm>
          <a:prstGeom prst="rect">
            <a:avLst/>
          </a:prstGeom>
        </p:spPr>
      </p:pic>
      <p:pic>
        <p:nvPicPr>
          <p:cNvPr id="49" name="Picture 48">
            <a:extLst>
              <a:ext uri="{FF2B5EF4-FFF2-40B4-BE49-F238E27FC236}">
                <a16:creationId xmlns:a16="http://schemas.microsoft.com/office/drawing/2014/main" id="{FE2C280C-D7B5-4059-AC43-FCB437F1953B}"/>
              </a:ext>
            </a:extLst>
          </p:cNvPr>
          <p:cNvPicPr>
            <a:picLocks noChangeAspect="1"/>
          </p:cNvPicPr>
          <p:nvPr/>
        </p:nvPicPr>
        <p:blipFill>
          <a:blip r:embed="rId7"/>
          <a:stretch>
            <a:fillRect/>
          </a:stretch>
        </p:blipFill>
        <p:spPr>
          <a:xfrm>
            <a:off x="5088078" y="1664422"/>
            <a:ext cx="2016928" cy="967566"/>
          </a:xfrm>
          <a:prstGeom prst="rect">
            <a:avLst/>
          </a:prstGeom>
        </p:spPr>
      </p:pic>
      <p:pic>
        <p:nvPicPr>
          <p:cNvPr id="50" name="Picture 49">
            <a:extLst>
              <a:ext uri="{FF2B5EF4-FFF2-40B4-BE49-F238E27FC236}">
                <a16:creationId xmlns:a16="http://schemas.microsoft.com/office/drawing/2014/main" id="{559AEBCD-FEE8-4682-802F-480016E5CB88}"/>
              </a:ext>
            </a:extLst>
          </p:cNvPr>
          <p:cNvPicPr>
            <a:picLocks noChangeAspect="1"/>
          </p:cNvPicPr>
          <p:nvPr/>
        </p:nvPicPr>
        <p:blipFill>
          <a:blip r:embed="rId8"/>
          <a:stretch>
            <a:fillRect/>
          </a:stretch>
        </p:blipFill>
        <p:spPr>
          <a:xfrm>
            <a:off x="7512053" y="1597564"/>
            <a:ext cx="2113073" cy="967566"/>
          </a:xfrm>
          <a:prstGeom prst="rect">
            <a:avLst/>
          </a:prstGeom>
        </p:spPr>
      </p:pic>
      <p:pic>
        <p:nvPicPr>
          <p:cNvPr id="51" name="Picture 2" descr="Image result for strike through">
            <a:extLst>
              <a:ext uri="{FF2B5EF4-FFF2-40B4-BE49-F238E27FC236}">
                <a16:creationId xmlns:a16="http://schemas.microsoft.com/office/drawing/2014/main" id="{8BB7684D-D461-4BAC-9074-4BB892B5A5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61783">
            <a:off x="2708473" y="3261443"/>
            <a:ext cx="2525167" cy="106253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Image result for strike through">
            <a:extLst>
              <a:ext uri="{FF2B5EF4-FFF2-40B4-BE49-F238E27FC236}">
                <a16:creationId xmlns:a16="http://schemas.microsoft.com/office/drawing/2014/main" id="{107A9169-2F6F-4900-932B-3895FD4A0B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61783">
            <a:off x="5349427" y="3272290"/>
            <a:ext cx="2525167" cy="106253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Image result for strike through">
            <a:extLst>
              <a:ext uri="{FF2B5EF4-FFF2-40B4-BE49-F238E27FC236}">
                <a16:creationId xmlns:a16="http://schemas.microsoft.com/office/drawing/2014/main" id="{595BB56F-5A74-4E65-B1A9-9308F69C9C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61783">
            <a:off x="7775839" y="3272290"/>
            <a:ext cx="2525167" cy="1062538"/>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742085DC-4547-4CB1-A619-C73F32639B7D}"/>
              </a:ext>
            </a:extLst>
          </p:cNvPr>
          <p:cNvSpPr txBox="1"/>
          <p:nvPr/>
        </p:nvSpPr>
        <p:spPr>
          <a:xfrm>
            <a:off x="9337407" y="3068697"/>
            <a:ext cx="3332964" cy="1938764"/>
          </a:xfrm>
          <a:prstGeom prst="rect">
            <a:avLst/>
          </a:prstGeom>
          <a:noFill/>
        </p:spPr>
        <p:txBody>
          <a:bodyPr wrap="square" lIns="89795" tIns="45607" rIns="89795" bIns="45607" rtlCol="0">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Was</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3%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55" name="Rectangle 54">
            <a:extLst>
              <a:ext uri="{FF2B5EF4-FFF2-40B4-BE49-F238E27FC236}">
                <a16:creationId xmlns:a16="http://schemas.microsoft.com/office/drawing/2014/main" id="{B0D7619D-C60A-42B7-9790-B7A71880306E}"/>
              </a:ext>
            </a:extLst>
          </p:cNvPr>
          <p:cNvSpPr/>
          <p:nvPr/>
        </p:nvSpPr>
        <p:spPr>
          <a:xfrm>
            <a:off x="9100718" y="4200815"/>
            <a:ext cx="3594961" cy="2308324"/>
          </a:xfrm>
          <a:prstGeom prst="rect">
            <a:avLst/>
          </a:prstGeom>
        </p:spPr>
        <p:txBody>
          <a:bodyPr wrap="square">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UFOs Earn Up to:</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6%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NOW</a:t>
            </a: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56" name="Picture 55">
            <a:extLst>
              <a:ext uri="{FF2B5EF4-FFF2-40B4-BE49-F238E27FC236}">
                <a16:creationId xmlns:a16="http://schemas.microsoft.com/office/drawing/2014/main" id="{E2033D0B-77F2-47CB-86CF-5C71236B5400}"/>
              </a:ext>
            </a:extLst>
          </p:cNvPr>
          <p:cNvPicPr>
            <a:picLocks noChangeAspect="1"/>
          </p:cNvPicPr>
          <p:nvPr/>
        </p:nvPicPr>
        <p:blipFill>
          <a:blip r:embed="rId9"/>
          <a:stretch>
            <a:fillRect/>
          </a:stretch>
        </p:blipFill>
        <p:spPr>
          <a:xfrm>
            <a:off x="9837343" y="1768934"/>
            <a:ext cx="2121710" cy="672131"/>
          </a:xfrm>
          <a:prstGeom prst="rect">
            <a:avLst/>
          </a:prstGeom>
        </p:spPr>
      </p:pic>
      <p:pic>
        <p:nvPicPr>
          <p:cNvPr id="57" name="Picture 2" descr="Image result for strike through">
            <a:extLst>
              <a:ext uri="{FF2B5EF4-FFF2-40B4-BE49-F238E27FC236}">
                <a16:creationId xmlns:a16="http://schemas.microsoft.com/office/drawing/2014/main" id="{C95CCC29-58BF-493C-8119-7DD694CED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61783">
            <a:off x="9988330" y="3335469"/>
            <a:ext cx="2525167" cy="1062538"/>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Straight Connector 57">
            <a:extLst>
              <a:ext uri="{FF2B5EF4-FFF2-40B4-BE49-F238E27FC236}">
                <a16:creationId xmlns:a16="http://schemas.microsoft.com/office/drawing/2014/main" id="{0BF41D5C-5798-4C75-AB9E-6EE2D3B3D360}"/>
              </a:ext>
            </a:extLst>
          </p:cNvPr>
          <p:cNvCxnSpPr/>
          <p:nvPr/>
        </p:nvCxnSpPr>
        <p:spPr>
          <a:xfrm>
            <a:off x="9683182" y="1597564"/>
            <a:ext cx="0" cy="4281714"/>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69663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5" grpId="0"/>
      <p:bldP spid="46" grpId="0"/>
      <p:bldP spid="47" grpId="0"/>
      <p:bldP spid="5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5" name="TextBox 34"/>
          <p:cNvSpPr txBox="1"/>
          <p:nvPr/>
        </p:nvSpPr>
        <p:spPr>
          <a:xfrm>
            <a:off x="9881260" y="2956793"/>
            <a:ext cx="2121900" cy="1323211"/>
          </a:xfrm>
          <a:prstGeom prst="rect">
            <a:avLst/>
          </a:prstGeom>
          <a:noFill/>
        </p:spPr>
        <p:txBody>
          <a:bodyPr wrap="square" lIns="89795" tIns="45607" rIns="89795" bIns="45607" rtlCol="0">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Was</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3%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28" name="Rectangle 27">
            <a:extLst>
              <a:ext uri="{FF2B5EF4-FFF2-40B4-BE49-F238E27FC236}">
                <a16:creationId xmlns:a16="http://schemas.microsoft.com/office/drawing/2014/main" id="{D1FF496B-9633-D940-B42C-8F97673348F9}"/>
              </a:ext>
            </a:extLst>
          </p:cNvPr>
          <p:cNvSpPr/>
          <p:nvPr/>
        </p:nvSpPr>
        <p:spPr>
          <a:xfrm>
            <a:off x="9146183" y="4197866"/>
            <a:ext cx="3450818" cy="1815882"/>
          </a:xfrm>
          <a:prstGeom prst="rect">
            <a:avLst/>
          </a:prstGeom>
        </p:spPr>
        <p:txBody>
          <a:bodyPr wrap="square">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UFOs Earn Up to:</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11%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NOW</a:t>
            </a: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cxnSp>
        <p:nvCxnSpPr>
          <p:cNvPr id="29" name="Straight Connector 28">
            <a:extLst>
              <a:ext uri="{FF2B5EF4-FFF2-40B4-BE49-F238E27FC236}">
                <a16:creationId xmlns:a16="http://schemas.microsoft.com/office/drawing/2014/main" id="{4CAA9B87-2891-4E90-9CE4-4916071D45F5}"/>
              </a:ext>
            </a:extLst>
          </p:cNvPr>
          <p:cNvCxnSpPr/>
          <p:nvPr/>
        </p:nvCxnSpPr>
        <p:spPr>
          <a:xfrm>
            <a:off x="9694832" y="1643720"/>
            <a:ext cx="0" cy="4281714"/>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10045105" y="1643720"/>
            <a:ext cx="1677717" cy="967566"/>
          </a:xfrm>
          <a:prstGeom prst="rect">
            <a:avLst/>
          </a:prstGeom>
        </p:spPr>
      </p:pic>
      <p:sp>
        <p:nvSpPr>
          <p:cNvPr id="25" name="Rectangle 24">
            <a:extLst>
              <a:ext uri="{FF2B5EF4-FFF2-40B4-BE49-F238E27FC236}">
                <a16:creationId xmlns:a16="http://schemas.microsoft.com/office/drawing/2014/main" id="{469891D5-2145-4855-9B9C-5E0538F115AC}"/>
              </a:ext>
            </a:extLst>
          </p:cNvPr>
          <p:cNvSpPr/>
          <p:nvPr/>
        </p:nvSpPr>
        <p:spPr>
          <a:xfrm>
            <a:off x="3322419" y="170155"/>
            <a:ext cx="5609566" cy="523218"/>
          </a:xfrm>
          <a:prstGeom prst="rect">
            <a:avLst/>
          </a:prstGeom>
        </p:spPr>
        <p:txBody>
          <a:bodyPr wrap="none" lIns="90020" tIns="45719" rIns="90020" bIns="45719">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150" normalizeH="0" baseline="0" noProof="0" dirty="0">
                <a:ln>
                  <a:noFill/>
                </a:ln>
                <a:solidFill>
                  <a:srgbClr val="F2F2F2"/>
                </a:solidFill>
                <a:effectLst/>
                <a:uLnTx/>
                <a:uFillTx/>
                <a:latin typeface="Raleway" panose="020B0503030101060003" pitchFamily="34" charset="0"/>
                <a:ea typeface="+mn-ea"/>
                <a:cs typeface="+mn-cs"/>
              </a:rPr>
              <a:t>Increase existing IBV for </a:t>
            </a:r>
            <a:r>
              <a:rPr kumimoji="0" lang="en-US" sz="2800" b="1" i="0" u="none" strike="noStrike" kern="1200" cap="all" spc="-150" normalizeH="0" baseline="0" noProof="0" dirty="0" err="1">
                <a:ln>
                  <a:noFill/>
                </a:ln>
                <a:solidFill>
                  <a:srgbClr val="F2F2F2"/>
                </a:solidFill>
                <a:effectLst/>
                <a:uLnTx/>
                <a:uFillTx/>
                <a:latin typeface="Raleway" panose="020B0503030101060003" pitchFamily="34" charset="0"/>
                <a:ea typeface="+mn-ea"/>
                <a:cs typeface="+mn-cs"/>
              </a:rPr>
              <a:t>ufo</a:t>
            </a:r>
            <a:r>
              <a:rPr kumimoji="0" lang="en-US" sz="1800" b="1" i="0" u="none" strike="noStrike" kern="1200" cap="all" spc="-150" normalizeH="0" baseline="0" noProof="0" dirty="0" err="1">
                <a:ln>
                  <a:noFill/>
                </a:ln>
                <a:solidFill>
                  <a:srgbClr val="F2F2F2"/>
                </a:solidFill>
                <a:effectLst/>
                <a:uLnTx/>
                <a:uFillTx/>
                <a:latin typeface="Raleway" panose="020B0503030101060003" pitchFamily="34" charset="0"/>
                <a:ea typeface="+mn-ea"/>
                <a:cs typeface="+mn-cs"/>
              </a:rPr>
              <a:t>s</a:t>
            </a:r>
            <a:endParaRPr kumimoji="0" lang="en-US" sz="1800" b="1" i="0" u="none" strike="noStrike" kern="1200" cap="all" spc="-150" normalizeH="0" baseline="0" noProof="0" dirty="0">
              <a:ln>
                <a:noFill/>
              </a:ln>
              <a:solidFill>
                <a:srgbClr val="F2F2F2"/>
              </a:solidFill>
              <a:effectLst/>
              <a:uLnTx/>
              <a:uFillTx/>
              <a:latin typeface="Raleway" panose="020B0503030101060003" pitchFamily="34" charset="0"/>
              <a:ea typeface="+mn-ea"/>
              <a:cs typeface="+mn-cs"/>
            </a:endParaRPr>
          </a:p>
        </p:txBody>
      </p:sp>
      <p:pic>
        <p:nvPicPr>
          <p:cNvPr id="44" name="Picture 2" descr="Image result for strike through">
            <a:extLst>
              <a:ext uri="{FF2B5EF4-FFF2-40B4-BE49-F238E27FC236}">
                <a16:creationId xmlns:a16="http://schemas.microsoft.com/office/drawing/2014/main" id="{F482D474-7E91-4082-A8BB-C79355D8EE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61783">
            <a:off x="10120580" y="3235510"/>
            <a:ext cx="2525167" cy="1062538"/>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a:extLst>
              <a:ext uri="{FF2B5EF4-FFF2-40B4-BE49-F238E27FC236}">
                <a16:creationId xmlns:a16="http://schemas.microsoft.com/office/drawing/2014/main" id="{DC6C6404-841C-4912-ADA1-6D30C0BCF37E}"/>
              </a:ext>
            </a:extLst>
          </p:cNvPr>
          <p:cNvCxnSpPr/>
          <p:nvPr/>
        </p:nvCxnSpPr>
        <p:spPr>
          <a:xfrm>
            <a:off x="5215188" y="1507916"/>
            <a:ext cx="0" cy="4281714"/>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3B96292-6033-4F1B-A5B6-3D72CF260527}"/>
              </a:ext>
            </a:extLst>
          </p:cNvPr>
          <p:cNvCxnSpPr/>
          <p:nvPr/>
        </p:nvCxnSpPr>
        <p:spPr>
          <a:xfrm>
            <a:off x="2796556" y="1507916"/>
            <a:ext cx="0" cy="4281714"/>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3EDC273-0456-47B1-A495-062521CC7365}"/>
              </a:ext>
            </a:extLst>
          </p:cNvPr>
          <p:cNvSpPr txBox="1"/>
          <p:nvPr/>
        </p:nvSpPr>
        <p:spPr>
          <a:xfrm>
            <a:off x="383592" y="2956794"/>
            <a:ext cx="2322287" cy="1323211"/>
          </a:xfrm>
          <a:prstGeom prst="rect">
            <a:avLst/>
          </a:prstGeom>
          <a:noFill/>
        </p:spPr>
        <p:txBody>
          <a:bodyPr wrap="square" lIns="89795" tIns="45607" rIns="89795" bIns="45607" rtlCol="0">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Was</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4%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39" name="TextBox 38">
            <a:extLst>
              <a:ext uri="{FF2B5EF4-FFF2-40B4-BE49-F238E27FC236}">
                <a16:creationId xmlns:a16="http://schemas.microsoft.com/office/drawing/2014/main" id="{776FBA68-3048-4C2C-ACB4-0B2ACE0C0714}"/>
              </a:ext>
            </a:extLst>
          </p:cNvPr>
          <p:cNvSpPr txBox="1"/>
          <p:nvPr/>
        </p:nvSpPr>
        <p:spPr>
          <a:xfrm>
            <a:off x="2201028" y="2967955"/>
            <a:ext cx="3332964" cy="1938764"/>
          </a:xfrm>
          <a:prstGeom prst="rect">
            <a:avLst/>
          </a:prstGeom>
          <a:noFill/>
        </p:spPr>
        <p:txBody>
          <a:bodyPr wrap="square" lIns="89795" tIns="45607" rIns="89795" bIns="45607" rtlCol="0">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Was</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4%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40" name="TextBox 39">
            <a:extLst>
              <a:ext uri="{FF2B5EF4-FFF2-40B4-BE49-F238E27FC236}">
                <a16:creationId xmlns:a16="http://schemas.microsoft.com/office/drawing/2014/main" id="{9A6C5CEE-CAAD-4397-8663-C15ED589A545}"/>
              </a:ext>
            </a:extLst>
          </p:cNvPr>
          <p:cNvSpPr txBox="1"/>
          <p:nvPr/>
        </p:nvSpPr>
        <p:spPr>
          <a:xfrm>
            <a:off x="5330567" y="2944703"/>
            <a:ext cx="2121900" cy="1323211"/>
          </a:xfrm>
          <a:prstGeom prst="rect">
            <a:avLst/>
          </a:prstGeom>
          <a:noFill/>
        </p:spPr>
        <p:txBody>
          <a:bodyPr wrap="square" lIns="89795" tIns="45607" rIns="89795" bIns="45607" rtlCol="0">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Was</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2%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46" name="Rectangle 45">
            <a:extLst>
              <a:ext uri="{FF2B5EF4-FFF2-40B4-BE49-F238E27FC236}">
                <a16:creationId xmlns:a16="http://schemas.microsoft.com/office/drawing/2014/main" id="{6C588ACB-2E92-4E10-8A52-29DC25218F12}"/>
              </a:ext>
            </a:extLst>
          </p:cNvPr>
          <p:cNvSpPr/>
          <p:nvPr/>
        </p:nvSpPr>
        <p:spPr>
          <a:xfrm>
            <a:off x="6993396" y="4197866"/>
            <a:ext cx="3011694" cy="1815882"/>
          </a:xfrm>
          <a:prstGeom prst="rect">
            <a:avLst/>
          </a:prstGeom>
        </p:spPr>
        <p:txBody>
          <a:bodyPr wrap="square">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UFOs Earn Up to:</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11% IBV</a:t>
            </a: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NOW</a:t>
            </a: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47" name="Rectangle 46">
            <a:extLst>
              <a:ext uri="{FF2B5EF4-FFF2-40B4-BE49-F238E27FC236}">
                <a16:creationId xmlns:a16="http://schemas.microsoft.com/office/drawing/2014/main" id="{AE9F6FE7-4C4D-4FC7-8CBF-53139278F374}"/>
              </a:ext>
            </a:extLst>
          </p:cNvPr>
          <p:cNvSpPr/>
          <p:nvPr/>
        </p:nvSpPr>
        <p:spPr>
          <a:xfrm>
            <a:off x="4596047" y="4128920"/>
            <a:ext cx="3450818" cy="1446550"/>
          </a:xfrm>
          <a:prstGeom prst="rect">
            <a:avLst/>
          </a:prstGeom>
        </p:spPr>
        <p:txBody>
          <a:bodyPr wrap="square">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UFOs Earn Up to :</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8.8%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NOW</a:t>
            </a: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48" name="Picture 47">
            <a:extLst>
              <a:ext uri="{FF2B5EF4-FFF2-40B4-BE49-F238E27FC236}">
                <a16:creationId xmlns:a16="http://schemas.microsoft.com/office/drawing/2014/main" id="{B5255E43-8E9E-4E48-9017-A41BABD2DC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8284" y="1743806"/>
            <a:ext cx="2117694" cy="891025"/>
          </a:xfrm>
          <a:prstGeom prst="rect">
            <a:avLst/>
          </a:prstGeom>
        </p:spPr>
      </p:pic>
      <p:cxnSp>
        <p:nvCxnSpPr>
          <p:cNvPr id="49" name="Straight Connector 48">
            <a:extLst>
              <a:ext uri="{FF2B5EF4-FFF2-40B4-BE49-F238E27FC236}">
                <a16:creationId xmlns:a16="http://schemas.microsoft.com/office/drawing/2014/main" id="{D00FBFB6-5232-46C8-BD14-3690A761C3F6}"/>
              </a:ext>
            </a:extLst>
          </p:cNvPr>
          <p:cNvCxnSpPr/>
          <p:nvPr/>
        </p:nvCxnSpPr>
        <p:spPr>
          <a:xfrm>
            <a:off x="7452467" y="1559536"/>
            <a:ext cx="0" cy="4281714"/>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901F1D1-D040-42A2-AA4B-2D3A74B3F996}"/>
              </a:ext>
            </a:extLst>
          </p:cNvPr>
          <p:cNvSpPr txBox="1"/>
          <p:nvPr/>
        </p:nvSpPr>
        <p:spPr>
          <a:xfrm>
            <a:off x="7621787" y="2956794"/>
            <a:ext cx="2121900" cy="1630988"/>
          </a:xfrm>
          <a:prstGeom prst="rect">
            <a:avLst/>
          </a:prstGeom>
          <a:noFill/>
        </p:spPr>
        <p:txBody>
          <a:bodyPr wrap="square" lIns="89795" tIns="45607" rIns="89795" bIns="45607" rtlCol="0">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Was</a:t>
            </a:r>
            <a:b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b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4%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51" name="Rectangle 50">
            <a:extLst>
              <a:ext uri="{FF2B5EF4-FFF2-40B4-BE49-F238E27FC236}">
                <a16:creationId xmlns:a16="http://schemas.microsoft.com/office/drawing/2014/main" id="{24204312-93E8-4099-8C54-E22CFA767B69}"/>
              </a:ext>
            </a:extLst>
          </p:cNvPr>
          <p:cNvSpPr/>
          <p:nvPr/>
        </p:nvSpPr>
        <p:spPr>
          <a:xfrm>
            <a:off x="-179427" y="4128920"/>
            <a:ext cx="3450818" cy="1815882"/>
          </a:xfrm>
          <a:prstGeom prst="rect">
            <a:avLst/>
          </a:prstGeom>
        </p:spPr>
        <p:txBody>
          <a:bodyPr wrap="square">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UFOs Earn Up to:</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8.8%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NOW</a:t>
            </a: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52" name="Picture 51">
            <a:extLst>
              <a:ext uri="{FF2B5EF4-FFF2-40B4-BE49-F238E27FC236}">
                <a16:creationId xmlns:a16="http://schemas.microsoft.com/office/drawing/2014/main" id="{EF82D42A-2252-45D1-A9A2-6B64133E9FB2}"/>
              </a:ext>
            </a:extLst>
          </p:cNvPr>
          <p:cNvPicPr>
            <a:picLocks noChangeAspect="1"/>
          </p:cNvPicPr>
          <p:nvPr/>
        </p:nvPicPr>
        <p:blipFill>
          <a:blip r:embed="rId7"/>
          <a:stretch>
            <a:fillRect/>
          </a:stretch>
        </p:blipFill>
        <p:spPr>
          <a:xfrm>
            <a:off x="469178" y="1812364"/>
            <a:ext cx="2166952" cy="696973"/>
          </a:xfrm>
          <a:prstGeom prst="rect">
            <a:avLst/>
          </a:prstGeom>
        </p:spPr>
      </p:pic>
      <p:pic>
        <p:nvPicPr>
          <p:cNvPr id="53" name="Picture 52">
            <a:extLst>
              <a:ext uri="{FF2B5EF4-FFF2-40B4-BE49-F238E27FC236}">
                <a16:creationId xmlns:a16="http://schemas.microsoft.com/office/drawing/2014/main" id="{A1E93201-3382-4437-9955-D34B28DA15B8}"/>
              </a:ext>
            </a:extLst>
          </p:cNvPr>
          <p:cNvPicPr>
            <a:picLocks noChangeAspect="1"/>
          </p:cNvPicPr>
          <p:nvPr/>
        </p:nvPicPr>
        <p:blipFill>
          <a:blip r:embed="rId8"/>
          <a:stretch>
            <a:fillRect/>
          </a:stretch>
        </p:blipFill>
        <p:spPr>
          <a:xfrm>
            <a:off x="3052263" y="1902519"/>
            <a:ext cx="1818538" cy="514887"/>
          </a:xfrm>
          <a:prstGeom prst="rect">
            <a:avLst/>
          </a:prstGeom>
        </p:spPr>
      </p:pic>
      <p:sp>
        <p:nvSpPr>
          <p:cNvPr id="54" name="Rectangle 53">
            <a:extLst>
              <a:ext uri="{FF2B5EF4-FFF2-40B4-BE49-F238E27FC236}">
                <a16:creationId xmlns:a16="http://schemas.microsoft.com/office/drawing/2014/main" id="{79F743AF-52BB-4014-8B68-EB6851DEC13C}"/>
              </a:ext>
            </a:extLst>
          </p:cNvPr>
          <p:cNvSpPr/>
          <p:nvPr/>
        </p:nvSpPr>
        <p:spPr>
          <a:xfrm>
            <a:off x="2387938" y="4139957"/>
            <a:ext cx="3011694" cy="1446550"/>
          </a:xfrm>
          <a:prstGeom prst="rect">
            <a:avLst/>
          </a:prstGeom>
        </p:spPr>
        <p:txBody>
          <a:bodyPr wrap="square">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UFOs Earn Up to :</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8.8%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NOW</a:t>
            </a: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55" name="Picture 54">
            <a:extLst>
              <a:ext uri="{FF2B5EF4-FFF2-40B4-BE49-F238E27FC236}">
                <a16:creationId xmlns:a16="http://schemas.microsoft.com/office/drawing/2014/main" id="{C4DCF9F6-3399-4370-A4EA-F38AA3EC4B8B}"/>
              </a:ext>
            </a:extLst>
          </p:cNvPr>
          <p:cNvPicPr>
            <a:picLocks noChangeAspect="1"/>
          </p:cNvPicPr>
          <p:nvPr/>
        </p:nvPicPr>
        <p:blipFill>
          <a:blip r:embed="rId9"/>
          <a:stretch>
            <a:fillRect/>
          </a:stretch>
        </p:blipFill>
        <p:spPr>
          <a:xfrm>
            <a:off x="5445696" y="1904632"/>
            <a:ext cx="1751520" cy="684685"/>
          </a:xfrm>
          <a:prstGeom prst="rect">
            <a:avLst/>
          </a:prstGeom>
        </p:spPr>
      </p:pic>
      <p:pic>
        <p:nvPicPr>
          <p:cNvPr id="56" name="Picture 2" descr="Image result for strike through">
            <a:extLst>
              <a:ext uri="{FF2B5EF4-FFF2-40B4-BE49-F238E27FC236}">
                <a16:creationId xmlns:a16="http://schemas.microsoft.com/office/drawing/2014/main" id="{FB1659FF-6207-431C-BFB2-C5187235E9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61783">
            <a:off x="3067505" y="3166564"/>
            <a:ext cx="2525167" cy="106253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Image result for strike through">
            <a:extLst>
              <a:ext uri="{FF2B5EF4-FFF2-40B4-BE49-F238E27FC236}">
                <a16:creationId xmlns:a16="http://schemas.microsoft.com/office/drawing/2014/main" id="{A1217F6E-FC6C-41F0-9426-9A0981F0AF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61783">
            <a:off x="786710" y="3182642"/>
            <a:ext cx="2525167" cy="106253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Image result for strike through">
            <a:extLst>
              <a:ext uri="{FF2B5EF4-FFF2-40B4-BE49-F238E27FC236}">
                <a16:creationId xmlns:a16="http://schemas.microsoft.com/office/drawing/2014/main" id="{A9DFC42A-B854-40F0-A8DB-96DE311122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61783">
            <a:off x="5570444" y="3166564"/>
            <a:ext cx="2525167" cy="106253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mage result for strike through">
            <a:extLst>
              <a:ext uri="{FF2B5EF4-FFF2-40B4-BE49-F238E27FC236}">
                <a16:creationId xmlns:a16="http://schemas.microsoft.com/office/drawing/2014/main" id="{03F78B1A-32C0-46D7-A4C2-D3E09AFE7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61783">
            <a:off x="7723534" y="3202877"/>
            <a:ext cx="2525167" cy="1062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968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6" grpId="0"/>
      <p:bldP spid="47" grpId="0"/>
      <p:bldP spid="51" grpId="0"/>
      <p:bldP spid="5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cxnSp>
        <p:nvCxnSpPr>
          <p:cNvPr id="24" name="Straight Connector 23"/>
          <p:cNvCxnSpPr/>
          <p:nvPr/>
        </p:nvCxnSpPr>
        <p:spPr>
          <a:xfrm>
            <a:off x="7457553" y="1592100"/>
            <a:ext cx="0" cy="4281714"/>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514782" y="1581063"/>
            <a:ext cx="0" cy="4281714"/>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1818" y="3029941"/>
            <a:ext cx="2322287" cy="1323211"/>
          </a:xfrm>
          <a:prstGeom prst="rect">
            <a:avLst/>
          </a:prstGeom>
          <a:noFill/>
        </p:spPr>
        <p:txBody>
          <a:bodyPr wrap="square" lIns="89795" tIns="45607" rIns="89795" bIns="45607" rtlCol="0">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Was</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3%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33" name="TextBox 32"/>
          <p:cNvSpPr txBox="1"/>
          <p:nvPr/>
        </p:nvSpPr>
        <p:spPr>
          <a:xfrm>
            <a:off x="2588150" y="3031505"/>
            <a:ext cx="2121900" cy="1015434"/>
          </a:xfrm>
          <a:prstGeom prst="rect">
            <a:avLst/>
          </a:prstGeom>
          <a:noFill/>
        </p:spPr>
        <p:txBody>
          <a:bodyPr wrap="square" lIns="89795" tIns="45607" rIns="89795" bIns="45607" rtlCol="0">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Was</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2%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35" name="TextBox 34"/>
          <p:cNvSpPr txBox="1"/>
          <p:nvPr/>
        </p:nvSpPr>
        <p:spPr>
          <a:xfrm>
            <a:off x="7572932" y="3028887"/>
            <a:ext cx="2121900" cy="1323211"/>
          </a:xfrm>
          <a:prstGeom prst="rect">
            <a:avLst/>
          </a:prstGeom>
          <a:noFill/>
        </p:spPr>
        <p:txBody>
          <a:bodyPr wrap="square" lIns="89795" tIns="45607" rIns="89795" bIns="45607" rtlCol="0">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Was</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11%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26" name="Rectangle 25">
            <a:extLst>
              <a:ext uri="{FF2B5EF4-FFF2-40B4-BE49-F238E27FC236}">
                <a16:creationId xmlns:a16="http://schemas.microsoft.com/office/drawing/2014/main" id="{CFBE5DD6-84B6-E849-9332-69766543E331}"/>
              </a:ext>
            </a:extLst>
          </p:cNvPr>
          <p:cNvSpPr/>
          <p:nvPr/>
        </p:nvSpPr>
        <p:spPr>
          <a:xfrm>
            <a:off x="-204815" y="4213104"/>
            <a:ext cx="3011694" cy="1815882"/>
          </a:xfrm>
          <a:prstGeom prst="rect">
            <a:avLst/>
          </a:prstGeom>
        </p:spPr>
        <p:txBody>
          <a:bodyPr wrap="square">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UFOs Earn Up to:</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11%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NOW</a:t>
            </a: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28" name="Rectangle 27">
            <a:extLst>
              <a:ext uri="{FF2B5EF4-FFF2-40B4-BE49-F238E27FC236}">
                <a16:creationId xmlns:a16="http://schemas.microsoft.com/office/drawing/2014/main" id="{D1FF496B-9633-D940-B42C-8F97673348F9}"/>
              </a:ext>
            </a:extLst>
          </p:cNvPr>
          <p:cNvSpPr/>
          <p:nvPr/>
        </p:nvSpPr>
        <p:spPr>
          <a:xfrm>
            <a:off x="6838412" y="4213104"/>
            <a:ext cx="3450818" cy="1815882"/>
          </a:xfrm>
          <a:prstGeom prst="rect">
            <a:avLst/>
          </a:prstGeom>
        </p:spPr>
        <p:txBody>
          <a:bodyPr wrap="square">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UFOs Earn Up to:</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22%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NOW</a:t>
            </a: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9" name="Picture 8">
            <a:extLst>
              <a:ext uri="{FF2B5EF4-FFF2-40B4-BE49-F238E27FC236}">
                <a16:creationId xmlns:a16="http://schemas.microsoft.com/office/drawing/2014/main" id="{EB873023-0FFC-401C-AF35-B0FCC64AE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1917" y="1229220"/>
            <a:ext cx="1523809" cy="1523809"/>
          </a:xfrm>
          <a:prstGeom prst="rect">
            <a:avLst/>
          </a:prstGeom>
          <a:solidFill>
            <a:schemeClr val="bg1"/>
          </a:solidFill>
        </p:spPr>
      </p:pic>
      <p:cxnSp>
        <p:nvCxnSpPr>
          <p:cNvPr id="29" name="Straight Connector 28">
            <a:extLst>
              <a:ext uri="{FF2B5EF4-FFF2-40B4-BE49-F238E27FC236}">
                <a16:creationId xmlns:a16="http://schemas.microsoft.com/office/drawing/2014/main" id="{4CAA9B87-2891-4E90-9CE4-4916071D45F5}"/>
              </a:ext>
            </a:extLst>
          </p:cNvPr>
          <p:cNvCxnSpPr/>
          <p:nvPr/>
        </p:nvCxnSpPr>
        <p:spPr>
          <a:xfrm>
            <a:off x="9694832" y="1643720"/>
            <a:ext cx="0" cy="4281714"/>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5E79DAD-2354-4D2C-B952-988B72188981}"/>
              </a:ext>
            </a:extLst>
          </p:cNvPr>
          <p:cNvSpPr txBox="1"/>
          <p:nvPr/>
        </p:nvSpPr>
        <p:spPr>
          <a:xfrm>
            <a:off x="9864151" y="3025740"/>
            <a:ext cx="2121900" cy="1630988"/>
          </a:xfrm>
          <a:prstGeom prst="rect">
            <a:avLst/>
          </a:prstGeom>
          <a:noFill/>
        </p:spPr>
        <p:txBody>
          <a:bodyPr wrap="square" lIns="89795" tIns="45607" rIns="89795" bIns="45607" rtlCol="0">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Was</a:t>
            </a:r>
            <a:b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b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8%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31" name="Rectangle 30">
            <a:extLst>
              <a:ext uri="{FF2B5EF4-FFF2-40B4-BE49-F238E27FC236}">
                <a16:creationId xmlns:a16="http://schemas.microsoft.com/office/drawing/2014/main" id="{F9390545-3A0C-4A15-A2F4-63106542F489}"/>
              </a:ext>
            </a:extLst>
          </p:cNvPr>
          <p:cNvSpPr/>
          <p:nvPr/>
        </p:nvSpPr>
        <p:spPr>
          <a:xfrm>
            <a:off x="9222219" y="4213104"/>
            <a:ext cx="3450818" cy="1815882"/>
          </a:xfrm>
          <a:prstGeom prst="rect">
            <a:avLst/>
          </a:prstGeom>
        </p:spPr>
        <p:txBody>
          <a:bodyPr wrap="square">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UFOs Earn Up to:</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22%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NOW</a:t>
            </a: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37" name="Rectangle 36">
            <a:extLst>
              <a:ext uri="{FF2B5EF4-FFF2-40B4-BE49-F238E27FC236}">
                <a16:creationId xmlns:a16="http://schemas.microsoft.com/office/drawing/2014/main" id="{CFBE5DD6-84B6-E849-9332-69766543E331}"/>
              </a:ext>
            </a:extLst>
          </p:cNvPr>
          <p:cNvSpPr/>
          <p:nvPr/>
        </p:nvSpPr>
        <p:spPr>
          <a:xfrm>
            <a:off x="2222840" y="4168375"/>
            <a:ext cx="3011694" cy="1815882"/>
          </a:xfrm>
          <a:prstGeom prst="rect">
            <a:avLst/>
          </a:prstGeom>
        </p:spPr>
        <p:txBody>
          <a:bodyPr wrap="square">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UFOs Earn Up to:</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11%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NOW</a:t>
            </a: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4" name="Picture 3"/>
          <p:cNvPicPr>
            <a:picLocks noChangeAspect="1"/>
          </p:cNvPicPr>
          <p:nvPr/>
        </p:nvPicPr>
        <p:blipFill>
          <a:blip r:embed="rId5"/>
          <a:stretch>
            <a:fillRect/>
          </a:stretch>
        </p:blipFill>
        <p:spPr>
          <a:xfrm>
            <a:off x="2658975" y="2003344"/>
            <a:ext cx="2212205" cy="520963"/>
          </a:xfrm>
          <a:prstGeom prst="rect">
            <a:avLst/>
          </a:prstGeom>
        </p:spPr>
      </p:pic>
      <p:pic>
        <p:nvPicPr>
          <p:cNvPr id="5" name="Picture 4"/>
          <p:cNvPicPr>
            <a:picLocks noChangeAspect="1"/>
          </p:cNvPicPr>
          <p:nvPr/>
        </p:nvPicPr>
        <p:blipFill>
          <a:blip r:embed="rId6"/>
          <a:stretch>
            <a:fillRect/>
          </a:stretch>
        </p:blipFill>
        <p:spPr>
          <a:xfrm>
            <a:off x="212055" y="1877590"/>
            <a:ext cx="2105758" cy="685452"/>
          </a:xfrm>
          <a:prstGeom prst="rect">
            <a:avLst/>
          </a:prstGeom>
        </p:spPr>
      </p:pic>
      <p:pic>
        <p:nvPicPr>
          <p:cNvPr id="8" name="Picture 7"/>
          <p:cNvPicPr>
            <a:picLocks noChangeAspect="1"/>
          </p:cNvPicPr>
          <p:nvPr/>
        </p:nvPicPr>
        <p:blipFill>
          <a:blip r:embed="rId7"/>
          <a:stretch>
            <a:fillRect/>
          </a:stretch>
        </p:blipFill>
        <p:spPr>
          <a:xfrm>
            <a:off x="10035995" y="1751527"/>
            <a:ext cx="1854541" cy="658063"/>
          </a:xfrm>
          <a:prstGeom prst="rect">
            <a:avLst/>
          </a:prstGeom>
        </p:spPr>
      </p:pic>
      <p:sp>
        <p:nvSpPr>
          <p:cNvPr id="25" name="Rectangle 24">
            <a:extLst>
              <a:ext uri="{FF2B5EF4-FFF2-40B4-BE49-F238E27FC236}">
                <a16:creationId xmlns:a16="http://schemas.microsoft.com/office/drawing/2014/main" id="{31ECB70C-4776-4CDE-9018-B09387C88D4D}"/>
              </a:ext>
            </a:extLst>
          </p:cNvPr>
          <p:cNvSpPr/>
          <p:nvPr/>
        </p:nvSpPr>
        <p:spPr>
          <a:xfrm>
            <a:off x="3322419" y="170155"/>
            <a:ext cx="5609566" cy="523218"/>
          </a:xfrm>
          <a:prstGeom prst="rect">
            <a:avLst/>
          </a:prstGeom>
        </p:spPr>
        <p:txBody>
          <a:bodyPr wrap="none" lIns="90020" tIns="45719" rIns="90020" bIns="45719">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150" normalizeH="0" baseline="0" noProof="0" dirty="0">
                <a:ln>
                  <a:noFill/>
                </a:ln>
                <a:solidFill>
                  <a:srgbClr val="F2F2F2"/>
                </a:solidFill>
                <a:effectLst/>
                <a:uLnTx/>
                <a:uFillTx/>
                <a:latin typeface="Raleway" panose="020B0503030101060003" pitchFamily="34" charset="0"/>
                <a:ea typeface="+mn-ea"/>
                <a:cs typeface="+mn-cs"/>
              </a:rPr>
              <a:t>Increase existing IBV for </a:t>
            </a:r>
            <a:r>
              <a:rPr kumimoji="0" lang="en-US" sz="2800" b="1" i="0" u="none" strike="noStrike" kern="1200" cap="all" spc="-150" normalizeH="0" baseline="0" noProof="0" dirty="0" err="1">
                <a:ln>
                  <a:noFill/>
                </a:ln>
                <a:solidFill>
                  <a:srgbClr val="F2F2F2"/>
                </a:solidFill>
                <a:effectLst/>
                <a:uLnTx/>
                <a:uFillTx/>
                <a:latin typeface="Raleway" panose="020B0503030101060003" pitchFamily="34" charset="0"/>
                <a:ea typeface="+mn-ea"/>
                <a:cs typeface="+mn-cs"/>
              </a:rPr>
              <a:t>ufo</a:t>
            </a:r>
            <a:r>
              <a:rPr kumimoji="0" lang="en-US" sz="1800" b="1" i="0" u="none" strike="noStrike" kern="1200" cap="all" spc="-150" normalizeH="0" baseline="0" noProof="0" dirty="0" err="1">
                <a:ln>
                  <a:noFill/>
                </a:ln>
                <a:solidFill>
                  <a:srgbClr val="F2F2F2"/>
                </a:solidFill>
                <a:effectLst/>
                <a:uLnTx/>
                <a:uFillTx/>
                <a:latin typeface="Raleway" panose="020B0503030101060003" pitchFamily="34" charset="0"/>
                <a:ea typeface="+mn-ea"/>
                <a:cs typeface="+mn-cs"/>
              </a:rPr>
              <a:t>s</a:t>
            </a:r>
            <a:endParaRPr kumimoji="0" lang="en-US" sz="1800" b="1" i="0" u="none" strike="noStrike" kern="1200" cap="all" spc="-150" normalizeH="0" baseline="0" noProof="0" dirty="0">
              <a:ln>
                <a:noFill/>
              </a:ln>
              <a:solidFill>
                <a:srgbClr val="F2F2F2"/>
              </a:solidFill>
              <a:effectLst/>
              <a:uLnTx/>
              <a:uFillTx/>
              <a:latin typeface="Raleway" panose="020B0503030101060003" pitchFamily="34" charset="0"/>
              <a:ea typeface="+mn-ea"/>
              <a:cs typeface="+mn-cs"/>
            </a:endParaRPr>
          </a:p>
        </p:txBody>
      </p:sp>
      <p:pic>
        <p:nvPicPr>
          <p:cNvPr id="42" name="Picture 2" descr="Image result for strike through">
            <a:extLst>
              <a:ext uri="{FF2B5EF4-FFF2-40B4-BE49-F238E27FC236}">
                <a16:creationId xmlns:a16="http://schemas.microsoft.com/office/drawing/2014/main" id="{7ADE58B4-14BA-4AD2-8C26-25842CF917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61783">
            <a:off x="288252" y="3247147"/>
            <a:ext cx="2525167" cy="106253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Image result for strike through">
            <a:extLst>
              <a:ext uri="{FF2B5EF4-FFF2-40B4-BE49-F238E27FC236}">
                <a16:creationId xmlns:a16="http://schemas.microsoft.com/office/drawing/2014/main" id="{7BC51576-F171-492E-A4E5-64E3970FEB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61783">
            <a:off x="2931348" y="3255789"/>
            <a:ext cx="2525167" cy="106253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mage result for strike through">
            <a:extLst>
              <a:ext uri="{FF2B5EF4-FFF2-40B4-BE49-F238E27FC236}">
                <a16:creationId xmlns:a16="http://schemas.microsoft.com/office/drawing/2014/main" id="{FFC40EDF-32C6-41EE-ABC7-6C90A60DE2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61783">
            <a:off x="7812809" y="3250748"/>
            <a:ext cx="2525167" cy="106253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Image result for strike through">
            <a:extLst>
              <a:ext uri="{FF2B5EF4-FFF2-40B4-BE49-F238E27FC236}">
                <a16:creationId xmlns:a16="http://schemas.microsoft.com/office/drawing/2014/main" id="{A81F498F-44A9-43B0-8C8E-F8E693C6DB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61783">
            <a:off x="9965899" y="3287061"/>
            <a:ext cx="2525167" cy="1062538"/>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a:extLst>
              <a:ext uri="{FF2B5EF4-FFF2-40B4-BE49-F238E27FC236}">
                <a16:creationId xmlns:a16="http://schemas.microsoft.com/office/drawing/2014/main" id="{AF98480C-282E-4E36-BABF-7CDF447660CD}"/>
              </a:ext>
            </a:extLst>
          </p:cNvPr>
          <p:cNvCxnSpPr/>
          <p:nvPr/>
        </p:nvCxnSpPr>
        <p:spPr>
          <a:xfrm>
            <a:off x="5040925" y="1556483"/>
            <a:ext cx="0" cy="4281714"/>
          </a:xfrm>
          <a:prstGeom prst="line">
            <a:avLst/>
          </a:prstGeom>
          <a:ln>
            <a:solidFill>
              <a:schemeClr val="bg1">
                <a:alpha val="37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6CE7658-1076-4A09-9FBB-768C55639F58}"/>
              </a:ext>
            </a:extLst>
          </p:cNvPr>
          <p:cNvSpPr txBox="1"/>
          <p:nvPr/>
        </p:nvSpPr>
        <p:spPr>
          <a:xfrm>
            <a:off x="5147814" y="3025740"/>
            <a:ext cx="2121900" cy="1630988"/>
          </a:xfrm>
          <a:prstGeom prst="rect">
            <a:avLst/>
          </a:prstGeom>
          <a:noFill/>
        </p:spPr>
        <p:txBody>
          <a:bodyPr wrap="square" lIns="89795" tIns="45607" rIns="89795" bIns="45607" rtlCol="0">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Was</a:t>
            </a:r>
            <a:b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br>
            <a:r>
              <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6%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47" name="Rectangle 46">
            <a:extLst>
              <a:ext uri="{FF2B5EF4-FFF2-40B4-BE49-F238E27FC236}">
                <a16:creationId xmlns:a16="http://schemas.microsoft.com/office/drawing/2014/main" id="{6C7AEEF3-6266-44F6-BA37-11DF0141CCBC}"/>
              </a:ext>
            </a:extLst>
          </p:cNvPr>
          <p:cNvSpPr/>
          <p:nvPr/>
        </p:nvSpPr>
        <p:spPr>
          <a:xfrm>
            <a:off x="4505881" y="4197866"/>
            <a:ext cx="3450818" cy="1815882"/>
          </a:xfrm>
          <a:prstGeom prst="rect">
            <a:avLst/>
          </a:prstGeom>
        </p:spPr>
        <p:txBody>
          <a:bodyPr wrap="square">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UFOs Earn Up to:</a:t>
            </a: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16.5%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NOW</a:t>
            </a: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pic>
        <p:nvPicPr>
          <p:cNvPr id="48" name="Picture 47">
            <a:extLst>
              <a:ext uri="{FF2B5EF4-FFF2-40B4-BE49-F238E27FC236}">
                <a16:creationId xmlns:a16="http://schemas.microsoft.com/office/drawing/2014/main" id="{338F3E65-6BDE-446E-8B4D-874C2893DBDF}"/>
              </a:ext>
            </a:extLst>
          </p:cNvPr>
          <p:cNvPicPr>
            <a:picLocks noChangeAspect="1"/>
          </p:cNvPicPr>
          <p:nvPr/>
        </p:nvPicPr>
        <p:blipFill>
          <a:blip r:embed="rId9"/>
          <a:stretch>
            <a:fillRect/>
          </a:stretch>
        </p:blipFill>
        <p:spPr>
          <a:xfrm>
            <a:off x="5451108" y="1643720"/>
            <a:ext cx="1657350" cy="967566"/>
          </a:xfrm>
          <a:prstGeom prst="rect">
            <a:avLst/>
          </a:prstGeom>
        </p:spPr>
      </p:pic>
      <p:pic>
        <p:nvPicPr>
          <p:cNvPr id="49" name="Picture 2" descr="Image result for strike through">
            <a:extLst>
              <a:ext uri="{FF2B5EF4-FFF2-40B4-BE49-F238E27FC236}">
                <a16:creationId xmlns:a16="http://schemas.microsoft.com/office/drawing/2014/main" id="{25F8BE5F-4C55-4820-A18A-1146C60C3A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61783">
            <a:off x="5249561" y="3271823"/>
            <a:ext cx="2525167" cy="1062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1778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ppt_x"/>
                                          </p:val>
                                        </p:tav>
                                        <p:tav tm="100000">
                                          <p:val>
                                            <p:strVal val="#ppt_x"/>
                                          </p:val>
                                        </p:tav>
                                      </p:tavLst>
                                    </p:anim>
                                    <p:anim calcmode="lin" valueType="num">
                                      <p:cBhvr additive="base">
                                        <p:cTn id="28" dur="500" fill="hold"/>
                                        <p:tgtEl>
                                          <p:spTgt spid="4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1" grpId="0"/>
      <p:bldP spid="37" grpId="0"/>
      <p:bldP spid="4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shopbuddy">
            <a:extLst>
              <a:ext uri="{FF2B5EF4-FFF2-40B4-BE49-F238E27FC236}">
                <a16:creationId xmlns:a16="http://schemas.microsoft.com/office/drawing/2014/main" id="{14AF06A3-C551-4D9E-8A52-0C3F58FD2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628" y="122141"/>
            <a:ext cx="8611564" cy="17783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A7ED736-76F4-40C9-BE8D-DBAC4F69FDB0}"/>
              </a:ext>
            </a:extLst>
          </p:cNvPr>
          <p:cNvPicPr>
            <a:picLocks noChangeAspect="1"/>
          </p:cNvPicPr>
          <p:nvPr/>
        </p:nvPicPr>
        <p:blipFill>
          <a:blip r:embed="rId3"/>
          <a:stretch>
            <a:fillRect/>
          </a:stretch>
        </p:blipFill>
        <p:spPr>
          <a:xfrm>
            <a:off x="0" y="1900526"/>
            <a:ext cx="11832946" cy="4431123"/>
          </a:xfrm>
          <a:prstGeom prst="rect">
            <a:avLst/>
          </a:prstGeom>
        </p:spPr>
      </p:pic>
      <p:pic>
        <p:nvPicPr>
          <p:cNvPr id="4" name="Picture 3">
            <a:extLst>
              <a:ext uri="{FF2B5EF4-FFF2-40B4-BE49-F238E27FC236}">
                <a16:creationId xmlns:a16="http://schemas.microsoft.com/office/drawing/2014/main" id="{BBAD275A-F5A2-479D-9159-263FD9D62375}"/>
              </a:ext>
            </a:extLst>
          </p:cNvPr>
          <p:cNvPicPr>
            <a:picLocks noChangeAspect="1"/>
          </p:cNvPicPr>
          <p:nvPr/>
        </p:nvPicPr>
        <p:blipFill>
          <a:blip r:embed="rId4"/>
          <a:stretch>
            <a:fillRect/>
          </a:stretch>
        </p:blipFill>
        <p:spPr>
          <a:xfrm>
            <a:off x="369971" y="1993369"/>
            <a:ext cx="11093004" cy="4019503"/>
          </a:xfrm>
          <a:prstGeom prst="rect">
            <a:avLst/>
          </a:prstGeom>
        </p:spPr>
      </p:pic>
      <p:pic>
        <p:nvPicPr>
          <p:cNvPr id="5" name="Picture 4">
            <a:extLst>
              <a:ext uri="{FF2B5EF4-FFF2-40B4-BE49-F238E27FC236}">
                <a16:creationId xmlns:a16="http://schemas.microsoft.com/office/drawing/2014/main" id="{3B3B77F7-6478-4526-A501-648ECAD6341D}"/>
              </a:ext>
            </a:extLst>
          </p:cNvPr>
          <p:cNvPicPr>
            <a:picLocks noChangeAspect="1"/>
          </p:cNvPicPr>
          <p:nvPr/>
        </p:nvPicPr>
        <p:blipFill rotWithShape="1">
          <a:blip r:embed="rId5"/>
          <a:srcRect l="2444" r="-1"/>
          <a:stretch/>
        </p:blipFill>
        <p:spPr>
          <a:xfrm>
            <a:off x="7826726" y="2324337"/>
            <a:ext cx="3289438" cy="4876800"/>
          </a:xfrm>
          <a:prstGeom prst="rect">
            <a:avLst/>
          </a:prstGeom>
        </p:spPr>
      </p:pic>
      <p:pic>
        <p:nvPicPr>
          <p:cNvPr id="6" name="Picture 5">
            <a:extLst>
              <a:ext uri="{FF2B5EF4-FFF2-40B4-BE49-F238E27FC236}">
                <a16:creationId xmlns:a16="http://schemas.microsoft.com/office/drawing/2014/main" id="{4AC9F3E9-917E-4370-AE8B-5CE8A6240AE9}"/>
              </a:ext>
            </a:extLst>
          </p:cNvPr>
          <p:cNvPicPr>
            <a:picLocks noChangeAspect="1"/>
          </p:cNvPicPr>
          <p:nvPr/>
        </p:nvPicPr>
        <p:blipFill>
          <a:blip r:embed="rId6"/>
          <a:stretch>
            <a:fillRect/>
          </a:stretch>
        </p:blipFill>
        <p:spPr>
          <a:xfrm>
            <a:off x="10968527" y="1993369"/>
            <a:ext cx="295275" cy="238125"/>
          </a:xfrm>
          <a:prstGeom prst="rect">
            <a:avLst/>
          </a:prstGeom>
        </p:spPr>
      </p:pic>
      <p:pic>
        <p:nvPicPr>
          <p:cNvPr id="9" name="Picture 8">
            <a:extLst>
              <a:ext uri="{FF2B5EF4-FFF2-40B4-BE49-F238E27FC236}">
                <a16:creationId xmlns:a16="http://schemas.microsoft.com/office/drawing/2014/main" id="{E338FAE7-00BA-46AA-8280-61CE0C2A8FFA}"/>
              </a:ext>
            </a:extLst>
          </p:cNvPr>
          <p:cNvPicPr>
            <a:picLocks noChangeAspect="1"/>
          </p:cNvPicPr>
          <p:nvPr/>
        </p:nvPicPr>
        <p:blipFill>
          <a:blip r:embed="rId7"/>
          <a:stretch>
            <a:fillRect/>
          </a:stretch>
        </p:blipFill>
        <p:spPr>
          <a:xfrm>
            <a:off x="0" y="0"/>
            <a:ext cx="12371527" cy="6954981"/>
          </a:xfrm>
          <a:prstGeom prst="rect">
            <a:avLst/>
          </a:prstGeom>
        </p:spPr>
      </p:pic>
    </p:spTree>
    <p:extLst>
      <p:ext uri="{BB962C8B-B14F-4D97-AF65-F5344CB8AC3E}">
        <p14:creationId xmlns:p14="http://schemas.microsoft.com/office/powerpoint/2010/main" val="277907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Image result for exp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48641"/>
            <a:ext cx="12119212" cy="1689324"/>
          </a:xfrm>
          <a:prstGeom prst="rect">
            <a:avLst/>
          </a:prstGeom>
          <a:solidFill>
            <a:schemeClr val="dk1">
              <a:alpha val="6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61479" y="252508"/>
            <a:ext cx="113962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PARTNERSTORE</a:t>
            </a:r>
            <a:r>
              <a:rPr lang="en-US" sz="5400" dirty="0">
                <a:solidFill>
                  <a:prstClr val="white"/>
                </a:solidFill>
                <a:latin typeface="Lato Black" panose="020F0A02020204030203" pitchFamily="34" charset="0"/>
              </a:rPr>
              <a:t>S</a:t>
            </a:r>
            <a:r>
              <a:rPr kumimoji="0" lang="en-US" sz="5400" b="0" i="0" u="none" strike="noStrike" kern="1200" cap="none" spc="0" normalizeH="0" baseline="0" noProof="0" dirty="0">
                <a:ln>
                  <a:noFill/>
                </a:ln>
                <a:solidFill>
                  <a:prstClr val="white"/>
                </a:solidFill>
                <a:effectLst/>
                <a:uLnTx/>
                <a:uFillTx/>
                <a:latin typeface="Lato Black" panose="020F0A02020204030203" pitchFamily="34" charset="0"/>
                <a:ea typeface="+mn-ea"/>
                <a:cs typeface="+mn-cs"/>
              </a:rPr>
              <a:t> PROGRAM</a:t>
            </a:r>
          </a:p>
        </p:txBody>
      </p:sp>
      <p:sp>
        <p:nvSpPr>
          <p:cNvPr id="10" name="TextBox 9">
            <a:extLst>
              <a:ext uri="{FF2B5EF4-FFF2-40B4-BE49-F238E27FC236}">
                <a16:creationId xmlns:a16="http://schemas.microsoft.com/office/drawing/2014/main" id="{C5DAC9B4-67FF-447E-BEEB-2AF29E463853}"/>
              </a:ext>
            </a:extLst>
          </p:cNvPr>
          <p:cNvSpPr txBox="1"/>
          <p:nvPr/>
        </p:nvSpPr>
        <p:spPr>
          <a:xfrm>
            <a:off x="1" y="1661531"/>
            <a:ext cx="6212114" cy="7232749"/>
          </a:xfrm>
          <a:prstGeom prst="rect">
            <a:avLst/>
          </a:prstGeom>
          <a:solidFill>
            <a:schemeClr val="tx1">
              <a:alpha val="59000"/>
            </a:schemeClr>
          </a:solidFill>
        </p:spPr>
        <p:txBody>
          <a:bodyPr wrap="square" rtlCol="0">
            <a:spAutoFit/>
          </a:bodyPr>
          <a:lstStyle/>
          <a:p>
            <a:pPr lvl="0">
              <a:defRPr/>
            </a:pPr>
            <a:endParaRPr kumimoji="0" lang="en-US" sz="2400" b="0" i="0" u="none" strike="noStrike" kern="1200" cap="none" spc="0" normalizeH="0" baseline="0" noProof="0" dirty="0">
              <a:ln>
                <a:noFill/>
              </a:ln>
              <a:effectLst/>
              <a:uLnTx/>
              <a:uFillTx/>
              <a:latin typeface="Railway"/>
              <a:ea typeface="+mn-ea"/>
              <a:cs typeface="+mn-cs"/>
            </a:endParaRPr>
          </a:p>
          <a:p>
            <a:pPr lvl="0">
              <a:defRPr/>
            </a:pPr>
            <a:r>
              <a:rPr kumimoji="0" lang="en-US" sz="4400" b="0" i="0" u="none" strike="noStrike" kern="1200" cap="none" spc="0" normalizeH="0" baseline="0" noProof="0" dirty="0">
                <a:ln>
                  <a:noFill/>
                </a:ln>
                <a:solidFill>
                  <a:schemeClr val="bg1"/>
                </a:solidFill>
                <a:effectLst/>
                <a:uLnTx/>
                <a:uFillTx/>
                <a:latin typeface="Railway"/>
                <a:ea typeface="+mn-ea"/>
                <a:cs typeface="+mn-cs"/>
              </a:rPr>
              <a:t>Over 450+ Top E-Retailers and over 350+ </a:t>
            </a:r>
            <a:r>
              <a:rPr kumimoji="0" lang="en-US" sz="4400" b="0" i="0" u="none" strike="noStrike" kern="1200" cap="none" spc="0" normalizeH="0" baseline="0" noProof="0" dirty="0" err="1">
                <a:ln>
                  <a:noFill/>
                </a:ln>
                <a:solidFill>
                  <a:schemeClr val="bg1"/>
                </a:solidFill>
                <a:effectLst/>
                <a:uLnTx/>
                <a:uFillTx/>
                <a:latin typeface="Railway"/>
                <a:ea typeface="+mn-ea"/>
                <a:cs typeface="+mn-cs"/>
              </a:rPr>
              <a:t>SHOPLocal</a:t>
            </a:r>
            <a:r>
              <a:rPr kumimoji="0" lang="en-US" sz="4400" b="0" i="0" u="none" strike="noStrike" kern="1200" cap="none" spc="0" normalizeH="0" baseline="0" noProof="0" dirty="0">
                <a:ln>
                  <a:noFill/>
                </a:ln>
                <a:solidFill>
                  <a:schemeClr val="bg1"/>
                </a:solidFill>
                <a:effectLst/>
                <a:uLnTx/>
                <a:uFillTx/>
                <a:latin typeface="Railway"/>
                <a:ea typeface="+mn-ea"/>
                <a:cs typeface="+mn-cs"/>
              </a:rPr>
              <a:t> Stores to </a:t>
            </a:r>
            <a:r>
              <a:rPr lang="en-US" sz="4400" dirty="0">
                <a:solidFill>
                  <a:schemeClr val="bg1"/>
                </a:solidFill>
                <a:latin typeface="Railway"/>
              </a:rPr>
              <a:t>earn IBV Commissions!</a:t>
            </a:r>
            <a:endParaRPr kumimoji="0" lang="en-US" sz="4400" b="0" i="0" u="none" strike="noStrike" kern="1200" cap="none" spc="0" normalizeH="0" baseline="0" noProof="0" dirty="0">
              <a:ln>
                <a:noFill/>
              </a:ln>
              <a:solidFill>
                <a:schemeClr val="bg1"/>
              </a:solidFill>
              <a:effectLst/>
              <a:uLnTx/>
              <a:uFillTx/>
              <a:latin typeface="Railwa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dirty="0">
              <a:solidFill>
                <a:prstClr val="white"/>
              </a:solidFill>
              <a:latin typeface="Railwa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Rail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dirty="0">
              <a:solidFill>
                <a:prstClr val="white"/>
              </a:solidFill>
              <a:latin typeface="Railwa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Rail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dirty="0">
              <a:solidFill>
                <a:prstClr val="white"/>
              </a:solidFill>
              <a:latin typeface="Railway"/>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Railway"/>
              <a:ea typeface="+mn-ea"/>
              <a:cs typeface="+mn-cs"/>
            </a:endParaRPr>
          </a:p>
        </p:txBody>
      </p:sp>
      <p:pic>
        <p:nvPicPr>
          <p:cNvPr id="11" name="Picture 10">
            <a:extLst>
              <a:ext uri="{FF2B5EF4-FFF2-40B4-BE49-F238E27FC236}">
                <a16:creationId xmlns:a16="http://schemas.microsoft.com/office/drawing/2014/main" id="{03C8EEEA-27A1-412F-A985-AF7C8F173D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905" y="5812961"/>
            <a:ext cx="1242561" cy="351897"/>
          </a:xfrm>
          <a:prstGeom prst="rect">
            <a:avLst/>
          </a:prstGeom>
        </p:spPr>
      </p:pic>
      <p:pic>
        <p:nvPicPr>
          <p:cNvPr id="13" name="Picture 12">
            <a:extLst>
              <a:ext uri="{FF2B5EF4-FFF2-40B4-BE49-F238E27FC236}">
                <a16:creationId xmlns:a16="http://schemas.microsoft.com/office/drawing/2014/main" id="{677C9793-507C-41A3-909C-A186360139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2129" y="6290188"/>
            <a:ext cx="900987" cy="345978"/>
          </a:xfrm>
          <a:prstGeom prst="rect">
            <a:avLst/>
          </a:prstGeom>
        </p:spPr>
      </p:pic>
      <p:pic>
        <p:nvPicPr>
          <p:cNvPr id="14" name="Picture 13">
            <a:extLst>
              <a:ext uri="{FF2B5EF4-FFF2-40B4-BE49-F238E27FC236}">
                <a16:creationId xmlns:a16="http://schemas.microsoft.com/office/drawing/2014/main" id="{E6B2B256-7D0C-45A5-8783-127CDA29C7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1430" y="5769483"/>
            <a:ext cx="999685" cy="380563"/>
          </a:xfrm>
          <a:prstGeom prst="rect">
            <a:avLst/>
          </a:prstGeom>
        </p:spPr>
      </p:pic>
      <p:pic>
        <p:nvPicPr>
          <p:cNvPr id="15" name="Picture 14">
            <a:extLst>
              <a:ext uri="{FF2B5EF4-FFF2-40B4-BE49-F238E27FC236}">
                <a16:creationId xmlns:a16="http://schemas.microsoft.com/office/drawing/2014/main" id="{2F9B129E-7B02-48E9-94A7-BB2DF37C9C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6493" y="6294445"/>
            <a:ext cx="498807" cy="478854"/>
          </a:xfrm>
          <a:prstGeom prst="rect">
            <a:avLst/>
          </a:prstGeom>
        </p:spPr>
      </p:pic>
      <p:pic>
        <p:nvPicPr>
          <p:cNvPr id="16" name="Picture 15">
            <a:extLst>
              <a:ext uri="{FF2B5EF4-FFF2-40B4-BE49-F238E27FC236}">
                <a16:creationId xmlns:a16="http://schemas.microsoft.com/office/drawing/2014/main" id="{1DE1807D-09CB-4F14-AF67-4E93E2610B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73326" y="5703305"/>
            <a:ext cx="835037" cy="435458"/>
          </a:xfrm>
          <a:prstGeom prst="rect">
            <a:avLst/>
          </a:prstGeom>
        </p:spPr>
      </p:pic>
      <p:pic>
        <p:nvPicPr>
          <p:cNvPr id="17" name="Picture 16">
            <a:extLst>
              <a:ext uri="{FF2B5EF4-FFF2-40B4-BE49-F238E27FC236}">
                <a16:creationId xmlns:a16="http://schemas.microsoft.com/office/drawing/2014/main" id="{845F9FFA-2877-4A56-BD9F-E39CA3C91A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677" y="6286133"/>
            <a:ext cx="1483774" cy="548996"/>
          </a:xfrm>
          <a:prstGeom prst="rect">
            <a:avLst/>
          </a:prstGeom>
        </p:spPr>
      </p:pic>
      <p:pic>
        <p:nvPicPr>
          <p:cNvPr id="18" name="Picture 17">
            <a:extLst>
              <a:ext uri="{FF2B5EF4-FFF2-40B4-BE49-F238E27FC236}">
                <a16:creationId xmlns:a16="http://schemas.microsoft.com/office/drawing/2014/main" id="{6B9964AB-44D7-4331-91EC-48988AFB31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64787" y="6290188"/>
            <a:ext cx="1543965" cy="567812"/>
          </a:xfrm>
          <a:prstGeom prst="rect">
            <a:avLst/>
          </a:prstGeom>
        </p:spPr>
      </p:pic>
    </p:spTree>
    <p:extLst>
      <p:ext uri="{BB962C8B-B14F-4D97-AF65-F5344CB8AC3E}">
        <p14:creationId xmlns:p14="http://schemas.microsoft.com/office/powerpoint/2010/main" val="12149829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90" y="110836"/>
            <a:ext cx="6507364" cy="6525491"/>
          </a:xfrm>
          <a:prstGeom prst="rect">
            <a:avLst/>
          </a:prstGeom>
          <a:ln w="76200">
            <a:solidFill>
              <a:schemeClr val="bg1"/>
            </a:solidFill>
          </a:ln>
          <a:effectLst>
            <a:outerShdw blurRad="50800" dist="38100" dir="2700000" sx="101000" sy="101000" algn="tl" rotWithShape="0">
              <a:prstClr val="black">
                <a:alpha val="87000"/>
              </a:prstClr>
            </a:outerShdw>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7794" b="23756"/>
          <a:stretch/>
        </p:blipFill>
        <p:spPr>
          <a:xfrm>
            <a:off x="5353051" y="110836"/>
            <a:ext cx="6838949" cy="2216728"/>
          </a:xfrm>
          <a:prstGeom prst="rect">
            <a:avLst/>
          </a:prstGeom>
        </p:spPr>
      </p:pic>
      <p:pic>
        <p:nvPicPr>
          <p:cNvPr id="5" name="Picture 4">
            <a:extLst>
              <a:ext uri="{FF2B5EF4-FFF2-40B4-BE49-F238E27FC236}">
                <a16:creationId xmlns:a16="http://schemas.microsoft.com/office/drawing/2014/main" id="{E547FC02-DECE-4764-B183-A3CAE2CFC076}"/>
              </a:ext>
            </a:extLst>
          </p:cNvPr>
          <p:cNvPicPr>
            <a:picLocks noChangeAspect="1"/>
          </p:cNvPicPr>
          <p:nvPr/>
        </p:nvPicPr>
        <p:blipFill>
          <a:blip r:embed="rId5"/>
          <a:stretch>
            <a:fillRect/>
          </a:stretch>
        </p:blipFill>
        <p:spPr>
          <a:xfrm>
            <a:off x="5353050" y="2438401"/>
            <a:ext cx="6838949" cy="4308763"/>
          </a:xfrm>
          <a:prstGeom prst="rect">
            <a:avLst/>
          </a:prstGeom>
        </p:spPr>
      </p:pic>
      <mc:AlternateContent xmlns:mc="http://schemas.openxmlformats.org/markup-compatibility/2006" xmlns:am3d="http://schemas.microsoft.com/office/drawing/2017/model3d">
        <mc:Choice Requires="am3d">
          <p:graphicFrame>
            <p:nvGraphicFramePr>
              <p:cNvPr id="6" name="3D Model 5" descr="Laptop - Windows menu">
                <a:extLst>
                  <a:ext uri="{FF2B5EF4-FFF2-40B4-BE49-F238E27FC236}">
                    <a16:creationId xmlns:a16="http://schemas.microsoft.com/office/drawing/2014/main" id="{BA12F958-65AB-4A76-A656-BADEF70372A4}"/>
                  </a:ext>
                </a:extLst>
              </p:cNvPr>
              <p:cNvGraphicFramePr>
                <a:graphicFrameLocks noChangeAspect="1"/>
              </p:cNvGraphicFramePr>
              <p:nvPr>
                <p:extLst>
                  <p:ext uri="{D42A27DB-BD31-4B8C-83A1-F6EECF244321}">
                    <p14:modId xmlns:p14="http://schemas.microsoft.com/office/powerpoint/2010/main" val="3088645954"/>
                  </p:ext>
                </p:extLst>
              </p:nvPr>
            </p:nvGraphicFramePr>
            <p:xfrm>
              <a:off x="1985432" y="396883"/>
              <a:ext cx="8613293" cy="5117224"/>
            </p:xfrm>
            <a:graphic>
              <a:graphicData uri="http://schemas.microsoft.com/office/drawing/2017/model3d">
                <am3d:model3d r:embed="rId6">
                  <am3d:spPr>
                    <a:xfrm>
                      <a:off x="0" y="0"/>
                      <a:ext cx="8613293" cy="5117224"/>
                    </a:xfrm>
                    <a:prstGeom prst="rect">
                      <a:avLst/>
                    </a:prstGeom>
                  </am3d:spPr>
                  <am3d:camera>
                    <am3d:pos x="0" y="0" z="70664418"/>
                    <am3d:up dx="0" dy="36000000" dz="0"/>
                    <am3d:lookAt x="0" y="0" z="0"/>
                    <am3d:perspective fov="2700000"/>
                  </am3d:camera>
                  <am3d:trans>
                    <am3d:meterPerModelUnit n="3427928" d="1000000"/>
                    <am3d:preTrans dx="952605" dy="-10635068" dz="3626282"/>
                    <am3d:scale>
                      <am3d:sx n="1000000" d="1000000"/>
                      <am3d:sy n="1000000" d="1000000"/>
                      <am3d:sz n="1000000" d="1000000"/>
                    </am3d:scale>
                    <am3d:rot/>
                    <am3d:postTrans dx="0" dy="0" dz="0"/>
                  </am3d:trans>
                  <am3d:raster rName="Office3DRenderer" rVer="16.0.8326">
                    <am3d:blip r:embed="rId7"/>
                  </am3d:raster>
                  <am3d:objViewport viewportSz="106139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6" name="3D Model 5" descr="Laptop - Windows menu">
                <a:extLst>
                  <a:ext uri="{FF2B5EF4-FFF2-40B4-BE49-F238E27FC236}">
                    <a16:creationId xmlns:a16="http://schemas.microsoft.com/office/drawing/2014/main" id="{BA12F958-65AB-4A76-A656-BADEF70372A4}"/>
                  </a:ext>
                </a:extLst>
              </p:cNvPr>
              <p:cNvPicPr>
                <a:picLocks noGrp="1" noRot="1" noChangeAspect="1" noMove="1" noResize="1" noEditPoints="1" noAdjustHandles="1" noChangeArrowheads="1" noChangeShapeType="1" noCrop="1"/>
              </p:cNvPicPr>
              <p:nvPr/>
            </p:nvPicPr>
            <p:blipFill>
              <a:blip r:embed="rId8"/>
              <a:stretch>
                <a:fillRect/>
              </a:stretch>
            </p:blipFill>
            <p:spPr>
              <a:xfrm>
                <a:off x="1985432" y="396883"/>
                <a:ext cx="8613293" cy="5117224"/>
              </a:xfrm>
              <a:prstGeom prst="rect">
                <a:avLst/>
              </a:prstGeom>
            </p:spPr>
          </p:pic>
        </mc:Fallback>
      </mc:AlternateContent>
      <p:sp>
        <p:nvSpPr>
          <p:cNvPr id="7" name="TextBox 6">
            <a:extLst>
              <a:ext uri="{FF2B5EF4-FFF2-40B4-BE49-F238E27FC236}">
                <a16:creationId xmlns:a16="http://schemas.microsoft.com/office/drawing/2014/main" id="{37A2601B-B970-4A55-BC8D-A109075619D0}"/>
              </a:ext>
            </a:extLst>
          </p:cNvPr>
          <p:cNvSpPr txBox="1"/>
          <p:nvPr/>
        </p:nvSpPr>
        <p:spPr>
          <a:xfrm>
            <a:off x="4239491" y="1866208"/>
            <a:ext cx="45719" cy="369332"/>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BC1428F3-C70F-4C57-8796-0B86FA4391FE}"/>
              </a:ext>
            </a:extLst>
          </p:cNvPr>
          <p:cNvSpPr txBox="1"/>
          <p:nvPr/>
        </p:nvSpPr>
        <p:spPr>
          <a:xfrm>
            <a:off x="5181600" y="3006436"/>
            <a:ext cx="184731" cy="369332"/>
          </a:xfrm>
          <a:prstGeom prst="rect">
            <a:avLst/>
          </a:prstGeom>
          <a:noFill/>
        </p:spPr>
        <p:txBody>
          <a:bodyPr wrap="none" rtlCol="0">
            <a:spAutoFit/>
          </a:bodyPr>
          <a:lstStyle/>
          <a:p>
            <a:endParaRPr lang="en-US"/>
          </a:p>
        </p:txBody>
      </p:sp>
      <p:sp>
        <p:nvSpPr>
          <p:cNvPr id="9" name="TextBox 8">
            <a:extLst>
              <a:ext uri="{FF2B5EF4-FFF2-40B4-BE49-F238E27FC236}">
                <a16:creationId xmlns:a16="http://schemas.microsoft.com/office/drawing/2014/main" id="{1B888B86-D52A-4380-A440-ED55DBAD07A0}"/>
              </a:ext>
            </a:extLst>
          </p:cNvPr>
          <p:cNvSpPr txBox="1"/>
          <p:nvPr/>
        </p:nvSpPr>
        <p:spPr>
          <a:xfrm>
            <a:off x="4149067" y="1857489"/>
            <a:ext cx="4286021" cy="2431435"/>
          </a:xfrm>
          <a:prstGeom prst="rect">
            <a:avLst/>
          </a:prstGeom>
          <a:solidFill>
            <a:schemeClr val="bg1">
              <a:lumMod val="75000"/>
              <a:lumOff val="25000"/>
            </a:schemeClr>
          </a:solidFill>
        </p:spPr>
        <p:txBody>
          <a:bodyPr wrap="square" rtlCol="0">
            <a:spAutoFit/>
          </a:bodyPr>
          <a:lstStyle/>
          <a:p>
            <a:pPr algn="ctr"/>
            <a:r>
              <a:rPr lang="en-US" sz="3800" dirty="0">
                <a:solidFill>
                  <a:schemeClr val="accent2">
                    <a:lumMod val="20000"/>
                    <a:lumOff val="80000"/>
                  </a:schemeClr>
                </a:solidFill>
              </a:rPr>
              <a:t>Webinar </a:t>
            </a:r>
          </a:p>
          <a:p>
            <a:pPr algn="ctr"/>
            <a:r>
              <a:rPr lang="en-US" sz="3800" dirty="0">
                <a:solidFill>
                  <a:schemeClr val="accent2">
                    <a:lumMod val="20000"/>
                    <a:lumOff val="80000"/>
                  </a:schemeClr>
                </a:solidFill>
              </a:rPr>
              <a:t>MASG</a:t>
            </a:r>
          </a:p>
          <a:p>
            <a:pPr algn="ctr"/>
            <a:r>
              <a:rPr lang="en-US" sz="3800" dirty="0" err="1">
                <a:solidFill>
                  <a:schemeClr val="accent2">
                    <a:lumMod val="20000"/>
                    <a:lumOff val="80000"/>
                  </a:schemeClr>
                </a:solidFill>
              </a:rPr>
              <a:t>PartnerStore</a:t>
            </a:r>
            <a:r>
              <a:rPr lang="en-US" sz="3800" dirty="0">
                <a:solidFill>
                  <a:schemeClr val="accent2">
                    <a:lumMod val="20000"/>
                    <a:lumOff val="80000"/>
                  </a:schemeClr>
                </a:solidFill>
              </a:rPr>
              <a:t> Overview</a:t>
            </a:r>
          </a:p>
        </p:txBody>
      </p:sp>
    </p:spTree>
    <p:extLst>
      <p:ext uri="{BB962C8B-B14F-4D97-AF65-F5344CB8AC3E}">
        <p14:creationId xmlns:p14="http://schemas.microsoft.com/office/powerpoint/2010/main" val="374665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643634-7E78-4D15-9EE6-79EDA505771C}"/>
              </a:ext>
            </a:extLst>
          </p:cNvPr>
          <p:cNvPicPr>
            <a:picLocks noChangeAspect="1"/>
          </p:cNvPicPr>
          <p:nvPr/>
        </p:nvPicPr>
        <p:blipFill>
          <a:blip r:embed="rId2"/>
          <a:stretch>
            <a:fillRect/>
          </a:stretch>
        </p:blipFill>
        <p:spPr>
          <a:xfrm>
            <a:off x="1015356" y="109996"/>
            <a:ext cx="10161287" cy="6638007"/>
          </a:xfrm>
          <a:prstGeom prst="rect">
            <a:avLst/>
          </a:prstGeom>
        </p:spPr>
      </p:pic>
      <p:pic>
        <p:nvPicPr>
          <p:cNvPr id="5" name="Picture 4">
            <a:extLst>
              <a:ext uri="{FF2B5EF4-FFF2-40B4-BE49-F238E27FC236}">
                <a16:creationId xmlns:a16="http://schemas.microsoft.com/office/drawing/2014/main" id="{B469B349-1CCA-446E-8955-80CC14063327}"/>
              </a:ext>
            </a:extLst>
          </p:cNvPr>
          <p:cNvPicPr>
            <a:picLocks noChangeAspect="1"/>
          </p:cNvPicPr>
          <p:nvPr/>
        </p:nvPicPr>
        <p:blipFill>
          <a:blip r:embed="rId3"/>
          <a:stretch>
            <a:fillRect/>
          </a:stretch>
        </p:blipFill>
        <p:spPr>
          <a:xfrm>
            <a:off x="393539" y="812650"/>
            <a:ext cx="11571469" cy="5579937"/>
          </a:xfrm>
          <a:prstGeom prst="rect">
            <a:avLst/>
          </a:prstGeom>
        </p:spPr>
      </p:pic>
      <p:pic>
        <p:nvPicPr>
          <p:cNvPr id="6" name="Picture 5">
            <a:extLst>
              <a:ext uri="{FF2B5EF4-FFF2-40B4-BE49-F238E27FC236}">
                <a16:creationId xmlns:a16="http://schemas.microsoft.com/office/drawing/2014/main" id="{C56CAEAF-8317-4E41-AA5A-5E98748175FA}"/>
              </a:ext>
            </a:extLst>
          </p:cNvPr>
          <p:cNvPicPr>
            <a:picLocks noChangeAspect="1"/>
          </p:cNvPicPr>
          <p:nvPr/>
        </p:nvPicPr>
        <p:blipFill>
          <a:blip r:embed="rId4"/>
          <a:stretch>
            <a:fillRect/>
          </a:stretch>
        </p:blipFill>
        <p:spPr>
          <a:xfrm>
            <a:off x="881604" y="260501"/>
            <a:ext cx="10428790" cy="6336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4137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Image result for recruitment busi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4E4C450-6155-47AD-95D6-76518152C9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51393">
            <a:off x="8986699" y="3756500"/>
            <a:ext cx="2832767" cy="2793258"/>
          </a:xfrm>
          <a:prstGeom prst="rect">
            <a:avLst/>
          </a:prstGeom>
        </p:spPr>
      </p:pic>
    </p:spTree>
    <p:extLst>
      <p:ext uri="{BB962C8B-B14F-4D97-AF65-F5344CB8AC3E}">
        <p14:creationId xmlns:p14="http://schemas.microsoft.com/office/powerpoint/2010/main" val="775944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 Diagonal Corner Rectangle 48"/>
          <p:cNvSpPr/>
          <p:nvPr/>
        </p:nvSpPr>
        <p:spPr>
          <a:xfrm>
            <a:off x="8752134" y="1063441"/>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ound Diagonal Corner Rectangle 29"/>
          <p:cNvSpPr/>
          <p:nvPr/>
        </p:nvSpPr>
        <p:spPr>
          <a:xfrm>
            <a:off x="6219316" y="1063441"/>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ound Diagonal Corner Rectangle 18"/>
          <p:cNvSpPr/>
          <p:nvPr/>
        </p:nvSpPr>
        <p:spPr>
          <a:xfrm>
            <a:off x="1155098" y="1088081"/>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ound Diagonal Corner Rectangle 21"/>
          <p:cNvSpPr/>
          <p:nvPr/>
        </p:nvSpPr>
        <p:spPr>
          <a:xfrm>
            <a:off x="3666231" y="1080841"/>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ound Diagonal Corner Rectangle 23"/>
          <p:cNvSpPr/>
          <p:nvPr/>
        </p:nvSpPr>
        <p:spPr>
          <a:xfrm>
            <a:off x="1876058" y="2049061"/>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ound Diagonal Corner Rectangle 19"/>
          <p:cNvSpPr/>
          <p:nvPr/>
        </p:nvSpPr>
        <p:spPr>
          <a:xfrm>
            <a:off x="533227" y="3173496"/>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oup 43"/>
          <p:cNvGrpSpPr/>
          <p:nvPr/>
        </p:nvGrpSpPr>
        <p:grpSpPr>
          <a:xfrm>
            <a:off x="-301755" y="-135101"/>
            <a:ext cx="2492508" cy="2237188"/>
            <a:chOff x="4310187" y="33539"/>
            <a:chExt cx="3429000" cy="3429000"/>
          </a:xfrm>
        </p:grpSpPr>
        <p:grpSp>
          <p:nvGrpSpPr>
            <p:cNvPr id="45" name="Group 44"/>
            <p:cNvGrpSpPr/>
            <p:nvPr/>
          </p:nvGrpSpPr>
          <p:grpSpPr>
            <a:xfrm>
              <a:off x="4310187" y="33539"/>
              <a:ext cx="3429000" cy="3429000"/>
              <a:chOff x="-546218" y="1031372"/>
              <a:chExt cx="3601902" cy="3626408"/>
            </a:xfrm>
          </p:grpSpPr>
          <p:sp>
            <p:nvSpPr>
              <p:cNvPr id="47" name="Oval 46"/>
              <p:cNvSpPr/>
              <p:nvPr/>
            </p:nvSpPr>
            <p:spPr>
              <a:xfrm>
                <a:off x="-546218" y="1031372"/>
                <a:ext cx="3601902" cy="3626408"/>
              </a:xfrm>
              <a:prstGeom prst="ellipse">
                <a:avLst/>
              </a:prstGeom>
              <a:solidFill>
                <a:srgbClr val="0099A5">
                  <a:lumMod val="50000"/>
                  <a:alpha val="15000"/>
                </a:srgbClr>
              </a:solidFill>
              <a:ln w="3175" cap="flat" cmpd="sng" algn="ctr">
                <a:noFill/>
                <a:prstDash val="dash"/>
                <a:miter lim="800000"/>
              </a:ln>
              <a:effectLst/>
            </p:spPr>
            <p:txBody>
              <a:bodyPr rtlCol="0" anchor="ctr"/>
              <a:lstStyle/>
              <a:p>
                <a:pPr marL="0" marR="0" lvl="0" indent="0" algn="ctr" defTabSz="1181724"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48" name="Oval 47"/>
              <p:cNvSpPr/>
              <p:nvPr/>
            </p:nvSpPr>
            <p:spPr>
              <a:xfrm>
                <a:off x="-276952" y="1359986"/>
                <a:ext cx="3025598" cy="3048001"/>
              </a:xfrm>
              <a:prstGeom prst="ellipse">
                <a:avLst/>
              </a:prstGeom>
              <a:gradFill flip="none" rotWithShape="1">
                <a:gsLst>
                  <a:gs pos="0">
                    <a:srgbClr val="5268A5"/>
                  </a:gs>
                  <a:gs pos="52000">
                    <a:srgbClr val="0099A5">
                      <a:lumMod val="95000"/>
                      <a:lumOff val="5000"/>
                    </a:srgbClr>
                  </a:gs>
                  <a:gs pos="100000">
                    <a:srgbClr val="0099A5">
                      <a:lumMod val="60000"/>
                    </a:srgbClr>
                  </a:gs>
                </a:gsLst>
                <a:path path="circle">
                  <a:fillToRect l="50000" t="130000" r="50000" b="-30000"/>
                </a:path>
                <a:tileRect/>
              </a:gradFill>
              <a:ln w="12700" cap="flat" cmpd="sng" algn="ctr">
                <a:noFill/>
                <a:prstDash val="solid"/>
                <a:miter lim="800000"/>
              </a:ln>
              <a:effectLst>
                <a:outerShdw blurRad="241300" sx="106000" sy="106000" algn="ctr" rotWithShape="0">
                  <a:prstClr val="black">
                    <a:alpha val="40000"/>
                  </a:prstClr>
                </a:outerShdw>
              </a:effectLst>
            </p:spPr>
            <p:txBody>
              <a:bodyPr rtlCol="0" anchor="ctr"/>
              <a:lstStyle/>
              <a:p>
                <a:pPr marL="0" marR="0" lvl="0" indent="0" algn="ctr" defTabSz="1181724"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grpSp>
        <p:sp>
          <p:nvSpPr>
            <p:cNvPr id="46" name="Rectangle 45"/>
            <p:cNvSpPr/>
            <p:nvPr/>
          </p:nvSpPr>
          <p:spPr>
            <a:xfrm>
              <a:off x="4772486" y="946210"/>
              <a:ext cx="2339930" cy="1529972"/>
            </a:xfrm>
            <a:prstGeom prst="rect">
              <a:avLst/>
            </a:prstGeom>
            <a:ln>
              <a:noFill/>
            </a:ln>
          </p:spPr>
          <p:txBody>
            <a:bodyPr wrap="square">
              <a:spAutoFit/>
            </a:bodyPr>
            <a:lstStyle/>
            <a:p>
              <a:pPr marL="0" marR="0" lvl="0" indent="0" algn="ctr" defTabSz="1181724" rtl="0" eaLnBrk="1" fontAlgn="auto" latinLnBrk="0" hangingPunct="1">
                <a:lnSpc>
                  <a:spcPct val="100000"/>
                </a:lnSpc>
                <a:spcBef>
                  <a:spcPts val="0"/>
                </a:spcBef>
                <a:spcAft>
                  <a:spcPts val="0"/>
                </a:spcAft>
                <a:buClrTx/>
                <a:buSzTx/>
                <a:buFontTx/>
                <a:buNone/>
                <a:tabLst/>
                <a:defRPr/>
              </a:pPr>
              <a:r>
                <a:rPr kumimoji="0" lang="en-MY" sz="1800" b="0" i="0" u="none" strike="noStrike" kern="0" cap="none" spc="0" normalizeH="0" baseline="0" noProof="0" dirty="0">
                  <a:ln>
                    <a:noFill/>
                  </a:ln>
                  <a:solidFill>
                    <a:prstClr val="white">
                      <a:lumMod val="95000"/>
                    </a:prstClr>
                  </a:solidFill>
                  <a:effectLst/>
                  <a:uLnTx/>
                  <a:uFillTx/>
                  <a:latin typeface="Aller Light" panose="02000503000000020004" pitchFamily="2" charset="0"/>
                  <a:ea typeface="+mn-ea"/>
                  <a:cs typeface="Arial" pitchFamily="34" charset="0"/>
                </a:rPr>
                <a:t>New Stores</a:t>
              </a:r>
            </a:p>
            <a:p>
              <a:pPr marL="0" marR="0" lvl="0" indent="0" algn="ctr" defTabSz="1181724" rtl="0" eaLnBrk="1" fontAlgn="auto" latinLnBrk="0" hangingPunct="1">
                <a:lnSpc>
                  <a:spcPct val="100000"/>
                </a:lnSpc>
                <a:spcBef>
                  <a:spcPts val="0"/>
                </a:spcBef>
                <a:spcAft>
                  <a:spcPts val="0"/>
                </a:spcAft>
                <a:buClrTx/>
                <a:buSzTx/>
                <a:buFontTx/>
                <a:buNone/>
                <a:tabLst/>
                <a:defRPr/>
              </a:pPr>
              <a:r>
                <a:rPr kumimoji="0" lang="en-MY" sz="1800" b="0" i="0" u="none" strike="noStrike" kern="0" cap="none" spc="0" normalizeH="0" baseline="0" noProof="0" dirty="0">
                  <a:ln>
                    <a:noFill/>
                  </a:ln>
                  <a:solidFill>
                    <a:prstClr val="white">
                      <a:lumMod val="95000"/>
                    </a:prstClr>
                  </a:solidFill>
                  <a:effectLst/>
                  <a:uLnTx/>
                  <a:uFillTx/>
                  <a:latin typeface="Aller Light" panose="02000503000000020004" pitchFamily="2" charset="0"/>
                  <a:ea typeface="+mn-ea"/>
                  <a:cs typeface="Arial" pitchFamily="34" charset="0"/>
                </a:rPr>
                <a:t>Since SEA Convention</a:t>
              </a:r>
            </a:p>
          </p:txBody>
        </p:sp>
      </p:grpSp>
      <p:sp>
        <p:nvSpPr>
          <p:cNvPr id="43" name="Round Diagonal Corner Rectangle 42"/>
          <p:cNvSpPr/>
          <p:nvPr/>
        </p:nvSpPr>
        <p:spPr>
          <a:xfrm>
            <a:off x="4433599" y="2049061"/>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ound Diagonal Corner Rectangle 3"/>
          <p:cNvSpPr/>
          <p:nvPr/>
        </p:nvSpPr>
        <p:spPr>
          <a:xfrm>
            <a:off x="3048049" y="3200634"/>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Round Diagonal Corner Rectangle 49"/>
          <p:cNvSpPr/>
          <p:nvPr/>
        </p:nvSpPr>
        <p:spPr>
          <a:xfrm>
            <a:off x="7028141" y="2038287"/>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ound Diagonal Corner Rectangle 20"/>
          <p:cNvSpPr/>
          <p:nvPr/>
        </p:nvSpPr>
        <p:spPr>
          <a:xfrm>
            <a:off x="5562871" y="3173496"/>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ound Diagonal Corner Rectangle 15"/>
          <p:cNvSpPr/>
          <p:nvPr/>
        </p:nvSpPr>
        <p:spPr>
          <a:xfrm>
            <a:off x="1109215" y="4298209"/>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ound Diagonal Corner Rectangle 16"/>
          <p:cNvSpPr/>
          <p:nvPr/>
        </p:nvSpPr>
        <p:spPr>
          <a:xfrm>
            <a:off x="3624037" y="4303147"/>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ound Diagonal Corner Rectangle 28"/>
          <p:cNvSpPr/>
          <p:nvPr/>
        </p:nvSpPr>
        <p:spPr>
          <a:xfrm>
            <a:off x="8025250" y="3137490"/>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ound Diagonal Corner Rectangle 22"/>
          <p:cNvSpPr/>
          <p:nvPr/>
        </p:nvSpPr>
        <p:spPr>
          <a:xfrm>
            <a:off x="6088541" y="4268579"/>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ound Diagonal Corner Rectangle 50"/>
          <p:cNvSpPr/>
          <p:nvPr/>
        </p:nvSpPr>
        <p:spPr>
          <a:xfrm>
            <a:off x="8550920" y="4256537"/>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ound Diagonal Corner Rectangle 51"/>
          <p:cNvSpPr/>
          <p:nvPr/>
        </p:nvSpPr>
        <p:spPr>
          <a:xfrm>
            <a:off x="2078632" y="5257365"/>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Round Diagonal Corner Rectangle 52"/>
          <p:cNvSpPr/>
          <p:nvPr/>
        </p:nvSpPr>
        <p:spPr>
          <a:xfrm>
            <a:off x="4682494" y="5257365"/>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Round Diagonal Corner Rectangle 53"/>
          <p:cNvSpPr/>
          <p:nvPr/>
        </p:nvSpPr>
        <p:spPr>
          <a:xfrm>
            <a:off x="7193786" y="5231383"/>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Round Diagonal Corner Rectangle 54"/>
          <p:cNvSpPr/>
          <p:nvPr/>
        </p:nvSpPr>
        <p:spPr>
          <a:xfrm>
            <a:off x="9712708" y="5208904"/>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ooter Placeholder 22"/>
          <p:cNvSpPr>
            <a:spLocks noGrp="1"/>
          </p:cNvSpPr>
          <p:nvPr>
            <p:ph type="ftr" sz="quarter" idx="11"/>
          </p:nvPr>
        </p:nvSpPr>
        <p:spPr>
          <a:xfrm>
            <a:off x="34286" y="6494066"/>
            <a:ext cx="1215771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schemeClr val="tx1"/>
                </a:solidFill>
                <a:effectLst/>
                <a:uLnTx/>
                <a:uFillTx/>
                <a:latin typeface="Calibri" panose="020F0502020204030204"/>
                <a:ea typeface="+mn-ea"/>
                <a:cs typeface="+mn-cs"/>
              </a:rPr>
              <a:t>More stores can be found at SG.SHOP.COM </a:t>
            </a:r>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3" name="Picture 2" descr="A picture containing animal&#10;&#10;Description generated with high confidence">
            <a:extLst>
              <a:ext uri="{FF2B5EF4-FFF2-40B4-BE49-F238E27FC236}">
                <a16:creationId xmlns:a16="http://schemas.microsoft.com/office/drawing/2014/main" id="{8951BCCF-5739-4E5F-BD0C-8BBC6FBFBB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4735" y="1629243"/>
            <a:ext cx="2034307" cy="220933"/>
          </a:xfrm>
          <a:prstGeom prst="rect">
            <a:avLst/>
          </a:prstGeom>
        </p:spPr>
      </p:pic>
      <p:pic>
        <p:nvPicPr>
          <p:cNvPr id="6" name="Picture 5">
            <a:extLst>
              <a:ext uri="{FF2B5EF4-FFF2-40B4-BE49-F238E27FC236}">
                <a16:creationId xmlns:a16="http://schemas.microsoft.com/office/drawing/2014/main" id="{83F71C76-C207-47FD-B806-E30526134A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7014" y="2187220"/>
            <a:ext cx="1116891" cy="891445"/>
          </a:xfrm>
          <a:prstGeom prst="rect">
            <a:avLst/>
          </a:prstGeom>
        </p:spPr>
      </p:pic>
      <p:pic>
        <p:nvPicPr>
          <p:cNvPr id="8" name="Picture 7">
            <a:extLst>
              <a:ext uri="{FF2B5EF4-FFF2-40B4-BE49-F238E27FC236}">
                <a16:creationId xmlns:a16="http://schemas.microsoft.com/office/drawing/2014/main" id="{B66F5FC3-450B-43C0-9BF5-0935FA90C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2506" y="3408958"/>
            <a:ext cx="1658189" cy="715520"/>
          </a:xfrm>
          <a:prstGeom prst="rect">
            <a:avLst/>
          </a:prstGeom>
        </p:spPr>
      </p:pic>
      <p:pic>
        <p:nvPicPr>
          <p:cNvPr id="10" name="Picture 9" descr="A close up of a logo&#10;&#10;Description generated with very high confidence">
            <a:extLst>
              <a:ext uri="{FF2B5EF4-FFF2-40B4-BE49-F238E27FC236}">
                <a16:creationId xmlns:a16="http://schemas.microsoft.com/office/drawing/2014/main" id="{385E810A-CC7A-42B2-A93F-DF343464AA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3122" y="892149"/>
            <a:ext cx="1927617" cy="1334504"/>
          </a:xfrm>
          <a:prstGeom prst="rect">
            <a:avLst/>
          </a:prstGeom>
        </p:spPr>
      </p:pic>
      <p:pic>
        <p:nvPicPr>
          <p:cNvPr id="12" name="Picture 11" descr="A picture containing object&#10;&#10;Description generated with high confidence">
            <a:extLst>
              <a:ext uri="{FF2B5EF4-FFF2-40B4-BE49-F238E27FC236}">
                <a16:creationId xmlns:a16="http://schemas.microsoft.com/office/drawing/2014/main" id="{AA8CD90D-7F73-4041-9EEF-AD825135A4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7003" y="2483706"/>
            <a:ext cx="2199541" cy="483899"/>
          </a:xfrm>
          <a:prstGeom prst="rect">
            <a:avLst/>
          </a:prstGeom>
        </p:spPr>
      </p:pic>
      <p:pic>
        <p:nvPicPr>
          <p:cNvPr id="14" name="Picture 13" descr="A picture containing object&#10;&#10;Description generated with very high confidence">
            <a:extLst>
              <a:ext uri="{FF2B5EF4-FFF2-40B4-BE49-F238E27FC236}">
                <a16:creationId xmlns:a16="http://schemas.microsoft.com/office/drawing/2014/main" id="{2844111E-BAEB-41BA-B6C5-41D334E6D0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9323" y="2526282"/>
            <a:ext cx="2093029" cy="326155"/>
          </a:xfrm>
          <a:prstGeom prst="rect">
            <a:avLst/>
          </a:prstGeom>
        </p:spPr>
      </p:pic>
      <p:pic>
        <p:nvPicPr>
          <p:cNvPr id="18" name="Picture 17" descr="A close up of a logo&#10;&#10;Description generated with very high confidence">
            <a:extLst>
              <a:ext uri="{FF2B5EF4-FFF2-40B4-BE49-F238E27FC236}">
                <a16:creationId xmlns:a16="http://schemas.microsoft.com/office/drawing/2014/main" id="{68A2EB9C-4F24-4599-A04A-B4872436AE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34313" y="1489181"/>
            <a:ext cx="2059783" cy="352773"/>
          </a:xfrm>
          <a:prstGeom prst="rect">
            <a:avLst/>
          </a:prstGeom>
        </p:spPr>
      </p:pic>
      <p:pic>
        <p:nvPicPr>
          <p:cNvPr id="26" name="Picture 25" descr="A close up of a logo&#10;&#10;Description generated with very high confidence">
            <a:extLst>
              <a:ext uri="{FF2B5EF4-FFF2-40B4-BE49-F238E27FC236}">
                <a16:creationId xmlns:a16="http://schemas.microsoft.com/office/drawing/2014/main" id="{B288DBDD-7B90-42DA-8480-40B668D759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7482" y="4542858"/>
            <a:ext cx="1778000" cy="381000"/>
          </a:xfrm>
          <a:prstGeom prst="rect">
            <a:avLst/>
          </a:prstGeom>
        </p:spPr>
      </p:pic>
      <p:pic>
        <p:nvPicPr>
          <p:cNvPr id="28" name="Picture 27" descr="A close up of a logo&#10;&#10;Description generated with very high confidence">
            <a:extLst>
              <a:ext uri="{FF2B5EF4-FFF2-40B4-BE49-F238E27FC236}">
                <a16:creationId xmlns:a16="http://schemas.microsoft.com/office/drawing/2014/main" id="{C85274D0-17C2-43E6-95D2-18263666A7C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2191" b="25339"/>
          <a:stretch/>
        </p:blipFill>
        <p:spPr>
          <a:xfrm>
            <a:off x="3439450" y="3397923"/>
            <a:ext cx="1494187" cy="784001"/>
          </a:xfrm>
          <a:prstGeom prst="rect">
            <a:avLst/>
          </a:prstGeom>
        </p:spPr>
      </p:pic>
      <p:pic>
        <p:nvPicPr>
          <p:cNvPr id="32" name="Picture 31">
            <a:extLst>
              <a:ext uri="{FF2B5EF4-FFF2-40B4-BE49-F238E27FC236}">
                <a16:creationId xmlns:a16="http://schemas.microsoft.com/office/drawing/2014/main" id="{ECE61A4E-2442-4AE8-8035-3E10DCBD3A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4736" y="3417255"/>
            <a:ext cx="1867147" cy="717221"/>
          </a:xfrm>
          <a:prstGeom prst="rect">
            <a:avLst/>
          </a:prstGeom>
        </p:spPr>
      </p:pic>
      <p:pic>
        <p:nvPicPr>
          <p:cNvPr id="34" name="Picture 33">
            <a:extLst>
              <a:ext uri="{FF2B5EF4-FFF2-40B4-BE49-F238E27FC236}">
                <a16:creationId xmlns:a16="http://schemas.microsoft.com/office/drawing/2014/main" id="{2C388752-E618-431E-9D6E-B520F670DA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37836" y="1254644"/>
            <a:ext cx="1449384" cy="724692"/>
          </a:xfrm>
          <a:prstGeom prst="rect">
            <a:avLst/>
          </a:prstGeom>
        </p:spPr>
      </p:pic>
      <p:pic>
        <p:nvPicPr>
          <p:cNvPr id="36" name="Picture 35">
            <a:extLst>
              <a:ext uri="{FF2B5EF4-FFF2-40B4-BE49-F238E27FC236}">
                <a16:creationId xmlns:a16="http://schemas.microsoft.com/office/drawing/2014/main" id="{5F121A31-F044-4B3F-A696-DA4E9FDE51F4}"/>
              </a:ext>
            </a:extLst>
          </p:cNvPr>
          <p:cNvPicPr>
            <a:picLocks noChangeAspect="1"/>
          </p:cNvPicPr>
          <p:nvPr/>
        </p:nvPicPr>
        <p:blipFill rotWithShape="1">
          <a:blip r:embed="rId14">
            <a:extLst>
              <a:ext uri="{28A0092B-C50C-407E-A947-70E740481C1C}">
                <a14:useLocalDpi xmlns:a14="http://schemas.microsoft.com/office/drawing/2010/main" val="0"/>
              </a:ext>
            </a:extLst>
          </a:blip>
          <a:srcRect l="22599" r="22366"/>
          <a:stretch/>
        </p:blipFill>
        <p:spPr>
          <a:xfrm>
            <a:off x="4964373" y="5392581"/>
            <a:ext cx="1686926" cy="980866"/>
          </a:xfrm>
          <a:prstGeom prst="rect">
            <a:avLst/>
          </a:prstGeom>
        </p:spPr>
      </p:pic>
      <p:pic>
        <p:nvPicPr>
          <p:cNvPr id="38" name="Picture 37">
            <a:extLst>
              <a:ext uri="{FF2B5EF4-FFF2-40B4-BE49-F238E27FC236}">
                <a16:creationId xmlns:a16="http://schemas.microsoft.com/office/drawing/2014/main" id="{4A52C317-02DA-49F4-A01F-2307C2F57A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03004" y="4394720"/>
            <a:ext cx="1283965" cy="810926"/>
          </a:xfrm>
          <a:prstGeom prst="rect">
            <a:avLst/>
          </a:prstGeom>
        </p:spPr>
      </p:pic>
      <p:pic>
        <p:nvPicPr>
          <p:cNvPr id="40" name="Picture 39" descr="A close up of a logo&#10;&#10;Description generated with very high confidence">
            <a:extLst>
              <a:ext uri="{FF2B5EF4-FFF2-40B4-BE49-F238E27FC236}">
                <a16:creationId xmlns:a16="http://schemas.microsoft.com/office/drawing/2014/main" id="{D87EEDB7-CBD0-41E7-AF7A-6E2FB800D70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48612" y="4758251"/>
            <a:ext cx="2052127" cy="228871"/>
          </a:xfrm>
          <a:prstGeom prst="rect">
            <a:avLst/>
          </a:prstGeom>
        </p:spPr>
      </p:pic>
      <p:pic>
        <p:nvPicPr>
          <p:cNvPr id="42" name="Picture 41">
            <a:extLst>
              <a:ext uri="{FF2B5EF4-FFF2-40B4-BE49-F238E27FC236}">
                <a16:creationId xmlns:a16="http://schemas.microsoft.com/office/drawing/2014/main" id="{5F74248A-B260-4CD7-9E88-1AEA1DE0458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25874" y="3553752"/>
            <a:ext cx="2061783" cy="340956"/>
          </a:xfrm>
          <a:prstGeom prst="rect">
            <a:avLst/>
          </a:prstGeom>
        </p:spPr>
      </p:pic>
      <p:pic>
        <p:nvPicPr>
          <p:cNvPr id="65" name="Picture 64" descr="A close up of a sign&#10;&#10;Description generated with high confidence">
            <a:extLst>
              <a:ext uri="{FF2B5EF4-FFF2-40B4-BE49-F238E27FC236}">
                <a16:creationId xmlns:a16="http://schemas.microsoft.com/office/drawing/2014/main" id="{D9C5C811-C475-49A5-A7B6-5DCA4802B56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92186" y="4691356"/>
            <a:ext cx="2146856" cy="214686"/>
          </a:xfrm>
          <a:prstGeom prst="rect">
            <a:avLst/>
          </a:prstGeom>
        </p:spPr>
      </p:pic>
      <p:pic>
        <p:nvPicPr>
          <p:cNvPr id="67" name="Picture 66" descr="A close up of a sign&#10;&#10;Description generated with very high confidence">
            <a:extLst>
              <a:ext uri="{FF2B5EF4-FFF2-40B4-BE49-F238E27FC236}">
                <a16:creationId xmlns:a16="http://schemas.microsoft.com/office/drawing/2014/main" id="{823BD7EA-6A54-4355-B572-BACCD3DE425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778022" y="5430023"/>
            <a:ext cx="2343997" cy="820399"/>
          </a:xfrm>
          <a:prstGeom prst="rect">
            <a:avLst/>
          </a:prstGeom>
        </p:spPr>
      </p:pic>
      <p:pic>
        <p:nvPicPr>
          <p:cNvPr id="70" name="Picture 69" descr="A close up of a sign&#10;&#10;Description generated with very high confidence">
            <a:extLst>
              <a:ext uri="{FF2B5EF4-FFF2-40B4-BE49-F238E27FC236}">
                <a16:creationId xmlns:a16="http://schemas.microsoft.com/office/drawing/2014/main" id="{7BA7CE42-9631-41C1-88DB-6D53F961191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36894" y="5608473"/>
            <a:ext cx="2038328" cy="456342"/>
          </a:xfrm>
          <a:prstGeom prst="rect">
            <a:avLst/>
          </a:prstGeom>
        </p:spPr>
      </p:pic>
      <p:pic>
        <p:nvPicPr>
          <p:cNvPr id="72" name="Picture 71">
            <a:extLst>
              <a:ext uri="{FF2B5EF4-FFF2-40B4-BE49-F238E27FC236}">
                <a16:creationId xmlns:a16="http://schemas.microsoft.com/office/drawing/2014/main" id="{11B67C28-5504-4DF3-8F11-D1331746879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62529" y="5656065"/>
            <a:ext cx="1889824" cy="393985"/>
          </a:xfrm>
          <a:prstGeom prst="rect">
            <a:avLst/>
          </a:prstGeom>
        </p:spPr>
      </p:pic>
      <p:sp>
        <p:nvSpPr>
          <p:cNvPr id="58" name="Title 1">
            <a:extLst>
              <a:ext uri="{FF2B5EF4-FFF2-40B4-BE49-F238E27FC236}">
                <a16:creationId xmlns:a16="http://schemas.microsoft.com/office/drawing/2014/main" id="{BAA929B8-25F8-44DF-8F78-A99736602AE8}"/>
              </a:ext>
            </a:extLst>
          </p:cNvPr>
          <p:cNvSpPr>
            <a:spLocks noGrp="1"/>
          </p:cNvSpPr>
          <p:nvPr>
            <p:ph type="title"/>
          </p:nvPr>
        </p:nvSpPr>
        <p:spPr>
          <a:xfrm>
            <a:off x="2958018" y="89774"/>
            <a:ext cx="6689443" cy="644932"/>
          </a:xfrm>
        </p:spPr>
        <p:txBody>
          <a:bodyPr>
            <a:normAutofit fontScale="90000"/>
          </a:bodyPr>
          <a:lstStyle/>
          <a:p>
            <a:r>
              <a:rPr lang="en-US" sz="4400" dirty="0">
                <a:latin typeface="Lato Black" panose="020F0A02020204030203" pitchFamily="34" charset="0"/>
              </a:rPr>
              <a:t>WE CONTINUE TO ADD</a:t>
            </a:r>
          </a:p>
        </p:txBody>
      </p:sp>
    </p:spTree>
    <p:extLst>
      <p:ext uri="{BB962C8B-B14F-4D97-AF65-F5344CB8AC3E}">
        <p14:creationId xmlns:p14="http://schemas.microsoft.com/office/powerpoint/2010/main" val="15246516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 Diagonal Corner Rectangle 48"/>
          <p:cNvSpPr/>
          <p:nvPr/>
        </p:nvSpPr>
        <p:spPr>
          <a:xfrm>
            <a:off x="8713632" y="790316"/>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ound Diagonal Corner Rectangle 29"/>
          <p:cNvSpPr/>
          <p:nvPr/>
        </p:nvSpPr>
        <p:spPr>
          <a:xfrm>
            <a:off x="6180814" y="790316"/>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ound Diagonal Corner Rectangle 18"/>
          <p:cNvSpPr/>
          <p:nvPr/>
        </p:nvSpPr>
        <p:spPr>
          <a:xfrm>
            <a:off x="1116596" y="814956"/>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ound Diagonal Corner Rectangle 21"/>
          <p:cNvSpPr/>
          <p:nvPr/>
        </p:nvSpPr>
        <p:spPr>
          <a:xfrm>
            <a:off x="3627729" y="807716"/>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ound Diagonal Corner Rectangle 23"/>
          <p:cNvSpPr/>
          <p:nvPr/>
        </p:nvSpPr>
        <p:spPr>
          <a:xfrm>
            <a:off x="1837556" y="1775936"/>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ound Diagonal Corner Rectangle 19"/>
          <p:cNvSpPr/>
          <p:nvPr/>
        </p:nvSpPr>
        <p:spPr>
          <a:xfrm>
            <a:off x="494725" y="2900371"/>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ound Diagonal Corner Rectangle 42"/>
          <p:cNvSpPr/>
          <p:nvPr/>
        </p:nvSpPr>
        <p:spPr>
          <a:xfrm>
            <a:off x="4395097" y="1775936"/>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ound Diagonal Corner Rectangle 3"/>
          <p:cNvSpPr/>
          <p:nvPr/>
        </p:nvSpPr>
        <p:spPr>
          <a:xfrm>
            <a:off x="3009547" y="2927509"/>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Round Diagonal Corner Rectangle 49"/>
          <p:cNvSpPr/>
          <p:nvPr/>
        </p:nvSpPr>
        <p:spPr>
          <a:xfrm>
            <a:off x="6989639" y="1765162"/>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ound Diagonal Corner Rectangle 20"/>
          <p:cNvSpPr/>
          <p:nvPr/>
        </p:nvSpPr>
        <p:spPr>
          <a:xfrm>
            <a:off x="5524369" y="2900371"/>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ound Diagonal Corner Rectangle 15"/>
          <p:cNvSpPr/>
          <p:nvPr/>
        </p:nvSpPr>
        <p:spPr>
          <a:xfrm>
            <a:off x="1070713" y="4025084"/>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ound Diagonal Corner Rectangle 16"/>
          <p:cNvSpPr/>
          <p:nvPr/>
        </p:nvSpPr>
        <p:spPr>
          <a:xfrm>
            <a:off x="3585535" y="4030022"/>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ound Diagonal Corner Rectangle 28"/>
          <p:cNvSpPr/>
          <p:nvPr/>
        </p:nvSpPr>
        <p:spPr>
          <a:xfrm>
            <a:off x="7986748" y="2864365"/>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ound Diagonal Corner Rectangle 22"/>
          <p:cNvSpPr/>
          <p:nvPr/>
        </p:nvSpPr>
        <p:spPr>
          <a:xfrm>
            <a:off x="6050039" y="3995454"/>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ound Diagonal Corner Rectangle 50"/>
          <p:cNvSpPr/>
          <p:nvPr/>
        </p:nvSpPr>
        <p:spPr>
          <a:xfrm>
            <a:off x="8512418" y="3983412"/>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ound Diagonal Corner Rectangle 51"/>
          <p:cNvSpPr/>
          <p:nvPr/>
        </p:nvSpPr>
        <p:spPr>
          <a:xfrm>
            <a:off x="2040130" y="4984240"/>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Round Diagonal Corner Rectangle 52"/>
          <p:cNvSpPr/>
          <p:nvPr/>
        </p:nvSpPr>
        <p:spPr>
          <a:xfrm>
            <a:off x="4634820" y="5020723"/>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Round Diagonal Corner Rectangle 53"/>
          <p:cNvSpPr/>
          <p:nvPr/>
        </p:nvSpPr>
        <p:spPr>
          <a:xfrm>
            <a:off x="7155284" y="4958258"/>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Round Diagonal Corner Rectangle 54"/>
          <p:cNvSpPr/>
          <p:nvPr/>
        </p:nvSpPr>
        <p:spPr>
          <a:xfrm>
            <a:off x="9674206" y="4935779"/>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oup 56">
            <a:extLst>
              <a:ext uri="{FF2B5EF4-FFF2-40B4-BE49-F238E27FC236}">
                <a16:creationId xmlns:a16="http://schemas.microsoft.com/office/drawing/2014/main" id="{D5337CE8-D2C6-4C71-A204-547DB91B782B}"/>
              </a:ext>
            </a:extLst>
          </p:cNvPr>
          <p:cNvGrpSpPr/>
          <p:nvPr/>
        </p:nvGrpSpPr>
        <p:grpSpPr>
          <a:xfrm>
            <a:off x="-296070" y="-213653"/>
            <a:ext cx="2366316" cy="2237972"/>
            <a:chOff x="4310187" y="33539"/>
            <a:chExt cx="3429000" cy="3429000"/>
          </a:xfrm>
        </p:grpSpPr>
        <p:grpSp>
          <p:nvGrpSpPr>
            <p:cNvPr id="58" name="Group 57">
              <a:extLst>
                <a:ext uri="{FF2B5EF4-FFF2-40B4-BE49-F238E27FC236}">
                  <a16:creationId xmlns:a16="http://schemas.microsoft.com/office/drawing/2014/main" id="{FBF67090-50F2-4D6D-BD87-7E46725164FC}"/>
                </a:ext>
              </a:extLst>
            </p:cNvPr>
            <p:cNvGrpSpPr/>
            <p:nvPr/>
          </p:nvGrpSpPr>
          <p:grpSpPr>
            <a:xfrm>
              <a:off x="4310187" y="33539"/>
              <a:ext cx="3429000" cy="3429000"/>
              <a:chOff x="-546218" y="1031372"/>
              <a:chExt cx="3601902" cy="3626408"/>
            </a:xfrm>
          </p:grpSpPr>
          <p:sp>
            <p:nvSpPr>
              <p:cNvPr id="69" name="Oval 68">
                <a:extLst>
                  <a:ext uri="{FF2B5EF4-FFF2-40B4-BE49-F238E27FC236}">
                    <a16:creationId xmlns:a16="http://schemas.microsoft.com/office/drawing/2014/main" id="{A55AA935-50AF-4479-8A10-175E0BB091E9}"/>
                  </a:ext>
                </a:extLst>
              </p:cNvPr>
              <p:cNvSpPr/>
              <p:nvPr/>
            </p:nvSpPr>
            <p:spPr>
              <a:xfrm>
                <a:off x="-546218" y="1031372"/>
                <a:ext cx="3601902" cy="3626408"/>
              </a:xfrm>
              <a:prstGeom prst="ellipse">
                <a:avLst/>
              </a:prstGeom>
              <a:solidFill>
                <a:srgbClr val="0099A5">
                  <a:lumMod val="50000"/>
                  <a:alpha val="15000"/>
                </a:srgbClr>
              </a:solidFill>
              <a:ln w="3175" cap="flat" cmpd="sng" algn="ctr">
                <a:noFill/>
                <a:prstDash val="dash"/>
                <a:miter lim="800000"/>
              </a:ln>
              <a:effectLst/>
            </p:spPr>
            <p:txBody>
              <a:bodyPr rtlCol="0" anchor="ctr"/>
              <a:lstStyle/>
              <a:p>
                <a:pPr marL="0" marR="0" lvl="0" indent="0" algn="ctr" defTabSz="1181724"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80" name="Oval 79">
                <a:extLst>
                  <a:ext uri="{FF2B5EF4-FFF2-40B4-BE49-F238E27FC236}">
                    <a16:creationId xmlns:a16="http://schemas.microsoft.com/office/drawing/2014/main" id="{0AC860FE-0CFF-475B-A5CA-B0AD2F3D67AE}"/>
                  </a:ext>
                </a:extLst>
              </p:cNvPr>
              <p:cNvSpPr/>
              <p:nvPr/>
            </p:nvSpPr>
            <p:spPr>
              <a:xfrm>
                <a:off x="-276952" y="1359986"/>
                <a:ext cx="3025598" cy="3048001"/>
              </a:xfrm>
              <a:prstGeom prst="ellipse">
                <a:avLst/>
              </a:prstGeom>
              <a:gradFill flip="none" rotWithShape="1">
                <a:gsLst>
                  <a:gs pos="0">
                    <a:srgbClr val="5268A5"/>
                  </a:gs>
                  <a:gs pos="52000">
                    <a:srgbClr val="0099A5">
                      <a:lumMod val="95000"/>
                      <a:lumOff val="5000"/>
                    </a:srgbClr>
                  </a:gs>
                  <a:gs pos="100000">
                    <a:srgbClr val="0099A5">
                      <a:lumMod val="60000"/>
                    </a:srgbClr>
                  </a:gs>
                </a:gsLst>
                <a:path path="circle">
                  <a:fillToRect l="50000" t="130000" r="50000" b="-30000"/>
                </a:path>
                <a:tileRect/>
              </a:gradFill>
              <a:ln w="12700" cap="flat" cmpd="sng" algn="ctr">
                <a:noFill/>
                <a:prstDash val="solid"/>
                <a:miter lim="800000"/>
              </a:ln>
              <a:effectLst>
                <a:outerShdw blurRad="241300" sx="106000" sy="106000" algn="ctr" rotWithShape="0">
                  <a:prstClr val="black">
                    <a:alpha val="40000"/>
                  </a:prstClr>
                </a:outerShdw>
              </a:effectLst>
            </p:spPr>
            <p:txBody>
              <a:bodyPr rtlCol="0" anchor="ctr"/>
              <a:lstStyle/>
              <a:p>
                <a:pPr marL="0" marR="0" lvl="0" indent="0" algn="ctr" defTabSz="1181724"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grpSp>
        <p:sp>
          <p:nvSpPr>
            <p:cNvPr id="59" name="Rectangle 58">
              <a:extLst>
                <a:ext uri="{FF2B5EF4-FFF2-40B4-BE49-F238E27FC236}">
                  <a16:creationId xmlns:a16="http://schemas.microsoft.com/office/drawing/2014/main" id="{1B5D66FB-E2C0-4248-A0CA-30980EA41881}"/>
                </a:ext>
              </a:extLst>
            </p:cNvPr>
            <p:cNvSpPr/>
            <p:nvPr/>
          </p:nvSpPr>
          <p:spPr>
            <a:xfrm>
              <a:off x="4772486" y="946210"/>
              <a:ext cx="2339930" cy="1529972"/>
            </a:xfrm>
            <a:prstGeom prst="rect">
              <a:avLst/>
            </a:prstGeom>
            <a:ln>
              <a:noFill/>
            </a:ln>
          </p:spPr>
          <p:txBody>
            <a:bodyPr wrap="square">
              <a:spAutoFit/>
            </a:bodyPr>
            <a:lstStyle/>
            <a:p>
              <a:pPr marL="0" marR="0" lvl="0" indent="0" algn="ctr" defTabSz="1181724" rtl="0" eaLnBrk="1" fontAlgn="auto" latinLnBrk="0" hangingPunct="1">
                <a:lnSpc>
                  <a:spcPct val="100000"/>
                </a:lnSpc>
                <a:spcBef>
                  <a:spcPts val="0"/>
                </a:spcBef>
                <a:spcAft>
                  <a:spcPts val="0"/>
                </a:spcAft>
                <a:buClrTx/>
                <a:buSzTx/>
                <a:buFontTx/>
                <a:buNone/>
                <a:tabLst/>
                <a:defRPr/>
              </a:pPr>
              <a:r>
                <a:rPr kumimoji="0" lang="en-MY" sz="1800" b="0" i="0" u="none" strike="noStrike" kern="0" cap="none" spc="0" normalizeH="0" baseline="0" noProof="0" dirty="0">
                  <a:ln>
                    <a:noFill/>
                  </a:ln>
                  <a:solidFill>
                    <a:prstClr val="white">
                      <a:lumMod val="95000"/>
                    </a:prstClr>
                  </a:solidFill>
                  <a:effectLst/>
                  <a:uLnTx/>
                  <a:uFillTx/>
                  <a:latin typeface="Aller Light" panose="02000503000000020004" pitchFamily="2" charset="0"/>
                  <a:ea typeface="+mn-ea"/>
                  <a:cs typeface="Arial" pitchFamily="34" charset="0"/>
                </a:rPr>
                <a:t>New Stores</a:t>
              </a:r>
            </a:p>
            <a:p>
              <a:pPr lvl="0" algn="ctr" defTabSz="1181724">
                <a:defRPr/>
              </a:pPr>
              <a:r>
                <a:rPr lang="en-MY" kern="0" dirty="0">
                  <a:solidFill>
                    <a:prstClr val="white">
                      <a:lumMod val="95000"/>
                    </a:prstClr>
                  </a:solidFill>
                  <a:latin typeface="Aller Light" panose="02000503000000020004" pitchFamily="2" charset="0"/>
                  <a:cs typeface="Arial" pitchFamily="34" charset="0"/>
                </a:rPr>
                <a:t>Since SEA Convention</a:t>
              </a:r>
              <a:endParaRPr kumimoji="0" lang="en-MY" sz="1800" b="0" i="0" u="none" strike="noStrike" kern="0" cap="none" spc="0" normalizeH="0" baseline="0" noProof="0" dirty="0">
                <a:ln>
                  <a:noFill/>
                </a:ln>
                <a:solidFill>
                  <a:prstClr val="white">
                    <a:lumMod val="95000"/>
                  </a:prstClr>
                </a:solidFill>
                <a:effectLst/>
                <a:uLnTx/>
                <a:uFillTx/>
                <a:latin typeface="Aller Light" panose="02000503000000020004" pitchFamily="2" charset="0"/>
                <a:ea typeface="+mn-ea"/>
                <a:cs typeface="Arial" pitchFamily="34" charset="0"/>
              </a:endParaRPr>
            </a:p>
          </p:txBody>
        </p:sp>
      </p:grpSp>
      <p:pic>
        <p:nvPicPr>
          <p:cNvPr id="46" name="Picture 45" descr="A picture containing tableware, dishware&#10;&#10;Description generated with high confidence">
            <a:extLst>
              <a:ext uri="{FF2B5EF4-FFF2-40B4-BE49-F238E27FC236}">
                <a16:creationId xmlns:a16="http://schemas.microsoft.com/office/drawing/2014/main" id="{16037C45-EE33-4E5B-AB9F-89DBE399C5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9946" y="878426"/>
            <a:ext cx="1916456" cy="940261"/>
          </a:xfrm>
          <a:prstGeom prst="rect">
            <a:avLst/>
          </a:prstGeom>
        </p:spPr>
      </p:pic>
      <p:pic>
        <p:nvPicPr>
          <p:cNvPr id="47" name="Picture 46" descr="A close up of a sign&#10;&#10;Description generated with high confidence">
            <a:extLst>
              <a:ext uri="{FF2B5EF4-FFF2-40B4-BE49-F238E27FC236}">
                <a16:creationId xmlns:a16="http://schemas.microsoft.com/office/drawing/2014/main" id="{9A86596A-ED13-432D-9635-55E31B479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7093" y="1016703"/>
            <a:ext cx="1905266" cy="685896"/>
          </a:xfrm>
          <a:prstGeom prst="rect">
            <a:avLst/>
          </a:prstGeom>
        </p:spPr>
      </p:pic>
      <p:pic>
        <p:nvPicPr>
          <p:cNvPr id="3" name="Picture 2" descr="A close up of a logo&#10;&#10;Description generated with very high confidence">
            <a:extLst>
              <a:ext uri="{FF2B5EF4-FFF2-40B4-BE49-F238E27FC236}">
                <a16:creationId xmlns:a16="http://schemas.microsoft.com/office/drawing/2014/main" id="{B8D7CFF0-E059-4C07-BE11-4D1B841B43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1687" y="3240534"/>
            <a:ext cx="1725092" cy="575031"/>
          </a:xfrm>
          <a:prstGeom prst="rect">
            <a:avLst/>
          </a:prstGeom>
        </p:spPr>
      </p:pic>
      <p:pic>
        <p:nvPicPr>
          <p:cNvPr id="6" name="Picture 5">
            <a:extLst>
              <a:ext uri="{FF2B5EF4-FFF2-40B4-BE49-F238E27FC236}">
                <a16:creationId xmlns:a16="http://schemas.microsoft.com/office/drawing/2014/main" id="{70E13394-C9F7-487C-8644-E62E697666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7694" y="1273639"/>
            <a:ext cx="2132586" cy="250550"/>
          </a:xfrm>
          <a:prstGeom prst="rect">
            <a:avLst/>
          </a:prstGeom>
        </p:spPr>
      </p:pic>
      <p:pic>
        <p:nvPicPr>
          <p:cNvPr id="8" name="Picture 7">
            <a:extLst>
              <a:ext uri="{FF2B5EF4-FFF2-40B4-BE49-F238E27FC236}">
                <a16:creationId xmlns:a16="http://schemas.microsoft.com/office/drawing/2014/main" id="{89DB207A-F0D3-481B-9875-17980F41D4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9143" y="5242988"/>
            <a:ext cx="2085975" cy="714375"/>
          </a:xfrm>
          <a:prstGeom prst="rect">
            <a:avLst/>
          </a:prstGeom>
        </p:spPr>
      </p:pic>
      <p:pic>
        <p:nvPicPr>
          <p:cNvPr id="10" name="Picture 9" descr="A close up of a sign&#10;&#10;Description generated with high confidence">
            <a:extLst>
              <a:ext uri="{FF2B5EF4-FFF2-40B4-BE49-F238E27FC236}">
                <a16:creationId xmlns:a16="http://schemas.microsoft.com/office/drawing/2014/main" id="{2AE36185-C7B0-48D2-B484-561B4A9986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9390" y="4251207"/>
            <a:ext cx="2045486" cy="302376"/>
          </a:xfrm>
          <a:prstGeom prst="rect">
            <a:avLst/>
          </a:prstGeom>
        </p:spPr>
      </p:pic>
      <p:pic>
        <p:nvPicPr>
          <p:cNvPr id="12" name="Picture 11">
            <a:extLst>
              <a:ext uri="{FF2B5EF4-FFF2-40B4-BE49-F238E27FC236}">
                <a16:creationId xmlns:a16="http://schemas.microsoft.com/office/drawing/2014/main" id="{99DC1B06-BDA7-49D6-86C6-F853E9FE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0155" y="5543442"/>
            <a:ext cx="1918146" cy="159845"/>
          </a:xfrm>
          <a:prstGeom prst="rect">
            <a:avLst/>
          </a:prstGeom>
        </p:spPr>
      </p:pic>
      <p:pic>
        <p:nvPicPr>
          <p:cNvPr id="14" name="Picture 13" descr="A close up of a sign&#10;&#10;Description generated with high confidence">
            <a:extLst>
              <a:ext uri="{FF2B5EF4-FFF2-40B4-BE49-F238E27FC236}">
                <a16:creationId xmlns:a16="http://schemas.microsoft.com/office/drawing/2014/main" id="{236D4DC7-4B7D-410F-9AC8-1C91C50011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75486" y="4280799"/>
            <a:ext cx="2057687" cy="476316"/>
          </a:xfrm>
          <a:prstGeom prst="rect">
            <a:avLst/>
          </a:prstGeom>
        </p:spPr>
      </p:pic>
      <p:pic>
        <p:nvPicPr>
          <p:cNvPr id="18" name="Picture 17" descr="A picture containing clipart&#10;&#10;Description generated with high confidence">
            <a:extLst>
              <a:ext uri="{FF2B5EF4-FFF2-40B4-BE49-F238E27FC236}">
                <a16:creationId xmlns:a16="http://schemas.microsoft.com/office/drawing/2014/main" id="{22D36C17-472D-4B03-B210-8FD50FF05F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85330" y="5411440"/>
            <a:ext cx="2057687" cy="476316"/>
          </a:xfrm>
          <a:prstGeom prst="rect">
            <a:avLst/>
          </a:prstGeom>
        </p:spPr>
      </p:pic>
      <p:pic>
        <p:nvPicPr>
          <p:cNvPr id="26" name="Picture 25">
            <a:extLst>
              <a:ext uri="{FF2B5EF4-FFF2-40B4-BE49-F238E27FC236}">
                <a16:creationId xmlns:a16="http://schemas.microsoft.com/office/drawing/2014/main" id="{2D68BB54-F12F-47F7-BA31-4DBC4EE95F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76533" y="5257736"/>
            <a:ext cx="1829055" cy="733527"/>
          </a:xfrm>
          <a:prstGeom prst="rect">
            <a:avLst/>
          </a:prstGeom>
        </p:spPr>
      </p:pic>
      <p:pic>
        <p:nvPicPr>
          <p:cNvPr id="28" name="Picture 27" descr="A picture containing clipart&#10;&#10;Description generated with very high confidence">
            <a:extLst>
              <a:ext uri="{FF2B5EF4-FFF2-40B4-BE49-F238E27FC236}">
                <a16:creationId xmlns:a16="http://schemas.microsoft.com/office/drawing/2014/main" id="{4CB6183C-9928-4E04-BA4C-024CFE0515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0752" y="4545038"/>
            <a:ext cx="2190431" cy="325513"/>
          </a:xfrm>
          <a:prstGeom prst="rect">
            <a:avLst/>
          </a:prstGeom>
        </p:spPr>
      </p:pic>
      <p:pic>
        <p:nvPicPr>
          <p:cNvPr id="32" name="Picture 31" descr="A picture containing object&#10;&#10;Description generated with high confidence">
            <a:extLst>
              <a:ext uri="{FF2B5EF4-FFF2-40B4-BE49-F238E27FC236}">
                <a16:creationId xmlns:a16="http://schemas.microsoft.com/office/drawing/2014/main" id="{B76E07A7-FD67-47CC-A7BB-0EBCE5C497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9600" y="3344622"/>
            <a:ext cx="2023958" cy="345224"/>
          </a:xfrm>
          <a:prstGeom prst="rect">
            <a:avLst/>
          </a:prstGeom>
        </p:spPr>
      </p:pic>
      <p:pic>
        <p:nvPicPr>
          <p:cNvPr id="34" name="Picture 33" descr="A picture containing object&#10;&#10;Description generated with high confidence">
            <a:extLst>
              <a:ext uri="{FF2B5EF4-FFF2-40B4-BE49-F238E27FC236}">
                <a16:creationId xmlns:a16="http://schemas.microsoft.com/office/drawing/2014/main" id="{51E67CF6-8912-43F6-BEA0-9B84B6AE7B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74869" y="2092093"/>
            <a:ext cx="2056979" cy="425582"/>
          </a:xfrm>
          <a:prstGeom prst="rect">
            <a:avLst/>
          </a:prstGeom>
        </p:spPr>
      </p:pic>
      <p:pic>
        <p:nvPicPr>
          <p:cNvPr id="36" name="Picture 35">
            <a:extLst>
              <a:ext uri="{FF2B5EF4-FFF2-40B4-BE49-F238E27FC236}">
                <a16:creationId xmlns:a16="http://schemas.microsoft.com/office/drawing/2014/main" id="{A978D864-AC8F-4427-94B3-31F51D40E8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25271" y="1882505"/>
            <a:ext cx="1453321" cy="901059"/>
          </a:xfrm>
          <a:prstGeom prst="rect">
            <a:avLst/>
          </a:prstGeom>
        </p:spPr>
      </p:pic>
      <p:pic>
        <p:nvPicPr>
          <p:cNvPr id="38" name="Picture 37">
            <a:extLst>
              <a:ext uri="{FF2B5EF4-FFF2-40B4-BE49-F238E27FC236}">
                <a16:creationId xmlns:a16="http://schemas.microsoft.com/office/drawing/2014/main" id="{708B9F5D-76D7-4207-A7AE-9FA5C1F04C2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03451" y="4228282"/>
            <a:ext cx="2059427" cy="686476"/>
          </a:xfrm>
          <a:prstGeom prst="rect">
            <a:avLst/>
          </a:prstGeom>
        </p:spPr>
      </p:pic>
      <p:pic>
        <p:nvPicPr>
          <p:cNvPr id="40" name="Picture 39">
            <a:extLst>
              <a:ext uri="{FF2B5EF4-FFF2-40B4-BE49-F238E27FC236}">
                <a16:creationId xmlns:a16="http://schemas.microsoft.com/office/drawing/2014/main" id="{B38D0908-D01F-4FCF-9890-A982B1A5483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60877" y="2033204"/>
            <a:ext cx="2106425" cy="660013"/>
          </a:xfrm>
          <a:prstGeom prst="rect">
            <a:avLst/>
          </a:prstGeom>
        </p:spPr>
      </p:pic>
      <p:pic>
        <p:nvPicPr>
          <p:cNvPr id="42" name="Picture 41" descr="A close up of a sign&#10;&#10;Description generated with high confidence">
            <a:extLst>
              <a:ext uri="{FF2B5EF4-FFF2-40B4-BE49-F238E27FC236}">
                <a16:creationId xmlns:a16="http://schemas.microsoft.com/office/drawing/2014/main" id="{DA230461-1086-41B7-A37B-F2B2C750710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63608" y="3098346"/>
            <a:ext cx="1837690" cy="707759"/>
          </a:xfrm>
          <a:prstGeom prst="rect">
            <a:avLst/>
          </a:prstGeom>
        </p:spPr>
      </p:pic>
      <p:pic>
        <p:nvPicPr>
          <p:cNvPr id="45" name="Picture 44">
            <a:extLst>
              <a:ext uri="{FF2B5EF4-FFF2-40B4-BE49-F238E27FC236}">
                <a16:creationId xmlns:a16="http://schemas.microsoft.com/office/drawing/2014/main" id="{42792DDC-F26F-408A-93DC-3E33F2DF4A9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71572" y="1118208"/>
            <a:ext cx="2064891" cy="378563"/>
          </a:xfrm>
          <a:prstGeom prst="rect">
            <a:avLst/>
          </a:prstGeom>
        </p:spPr>
      </p:pic>
      <p:pic>
        <p:nvPicPr>
          <p:cNvPr id="81" name="Picture 80">
            <a:extLst>
              <a:ext uri="{FF2B5EF4-FFF2-40B4-BE49-F238E27FC236}">
                <a16:creationId xmlns:a16="http://schemas.microsoft.com/office/drawing/2014/main" id="{12E77246-E369-4B71-B11F-82C6AA27B78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651273" y="3226194"/>
            <a:ext cx="2075206" cy="444687"/>
          </a:xfrm>
          <a:prstGeom prst="rect">
            <a:avLst/>
          </a:prstGeom>
        </p:spPr>
      </p:pic>
      <p:sp>
        <p:nvSpPr>
          <p:cNvPr id="48" name="Title 1">
            <a:extLst>
              <a:ext uri="{FF2B5EF4-FFF2-40B4-BE49-F238E27FC236}">
                <a16:creationId xmlns:a16="http://schemas.microsoft.com/office/drawing/2014/main" id="{9CD2E9D3-C99F-4CC0-97FD-A09A64496B5A}"/>
              </a:ext>
            </a:extLst>
          </p:cNvPr>
          <p:cNvSpPr>
            <a:spLocks noGrp="1"/>
          </p:cNvSpPr>
          <p:nvPr>
            <p:ph type="title"/>
          </p:nvPr>
        </p:nvSpPr>
        <p:spPr>
          <a:xfrm>
            <a:off x="2958018" y="89774"/>
            <a:ext cx="6689443" cy="644932"/>
          </a:xfrm>
        </p:spPr>
        <p:txBody>
          <a:bodyPr>
            <a:normAutofit fontScale="90000"/>
          </a:bodyPr>
          <a:lstStyle/>
          <a:p>
            <a:r>
              <a:rPr lang="en-US" sz="4400" dirty="0">
                <a:latin typeface="Lato Black" panose="020F0A02020204030203" pitchFamily="34" charset="0"/>
              </a:rPr>
              <a:t>WE CONTINUE TO ADD</a:t>
            </a:r>
          </a:p>
        </p:txBody>
      </p:sp>
      <p:sp>
        <p:nvSpPr>
          <p:cNvPr id="65" name="Footer Placeholder 22">
            <a:extLst>
              <a:ext uri="{FF2B5EF4-FFF2-40B4-BE49-F238E27FC236}">
                <a16:creationId xmlns:a16="http://schemas.microsoft.com/office/drawing/2014/main" id="{F3DC7C30-D6CB-49A8-B358-9B272510AA5F}"/>
              </a:ext>
            </a:extLst>
          </p:cNvPr>
          <p:cNvSpPr>
            <a:spLocks noGrp="1"/>
          </p:cNvSpPr>
          <p:nvPr>
            <p:ph type="ftr" sz="quarter" idx="11"/>
          </p:nvPr>
        </p:nvSpPr>
        <p:spPr>
          <a:xfrm>
            <a:off x="34286" y="6494066"/>
            <a:ext cx="1215771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schemeClr val="tx1"/>
                </a:solidFill>
                <a:effectLst/>
                <a:uLnTx/>
                <a:uFillTx/>
                <a:latin typeface="Calibri" panose="020F0502020204030204"/>
                <a:ea typeface="+mn-ea"/>
                <a:cs typeface="+mn-cs"/>
              </a:rPr>
              <a:t>More stores can be found at SG.SHOP.COM </a:t>
            </a:r>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8375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 Diagonal Corner Rectangle 48"/>
          <p:cNvSpPr/>
          <p:nvPr/>
        </p:nvSpPr>
        <p:spPr>
          <a:xfrm>
            <a:off x="8713632" y="790316"/>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ound Diagonal Corner Rectangle 29"/>
          <p:cNvSpPr/>
          <p:nvPr/>
        </p:nvSpPr>
        <p:spPr>
          <a:xfrm>
            <a:off x="6180814" y="790316"/>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ound Diagonal Corner Rectangle 18"/>
          <p:cNvSpPr/>
          <p:nvPr/>
        </p:nvSpPr>
        <p:spPr>
          <a:xfrm>
            <a:off x="1116596" y="814956"/>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ound Diagonal Corner Rectangle 21"/>
          <p:cNvSpPr/>
          <p:nvPr/>
        </p:nvSpPr>
        <p:spPr>
          <a:xfrm>
            <a:off x="3627729" y="807716"/>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ound Diagonal Corner Rectangle 23"/>
          <p:cNvSpPr/>
          <p:nvPr/>
        </p:nvSpPr>
        <p:spPr>
          <a:xfrm>
            <a:off x="1837556" y="1775936"/>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ound Diagonal Corner Rectangle 19"/>
          <p:cNvSpPr/>
          <p:nvPr/>
        </p:nvSpPr>
        <p:spPr>
          <a:xfrm>
            <a:off x="494725" y="2900371"/>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ound Diagonal Corner Rectangle 42"/>
          <p:cNvSpPr/>
          <p:nvPr/>
        </p:nvSpPr>
        <p:spPr>
          <a:xfrm>
            <a:off x="4395097" y="1775936"/>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ound Diagonal Corner Rectangle 3"/>
          <p:cNvSpPr/>
          <p:nvPr/>
        </p:nvSpPr>
        <p:spPr>
          <a:xfrm>
            <a:off x="3009547" y="2927509"/>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Round Diagonal Corner Rectangle 49"/>
          <p:cNvSpPr/>
          <p:nvPr/>
        </p:nvSpPr>
        <p:spPr>
          <a:xfrm>
            <a:off x="6989639" y="1765162"/>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ound Diagonal Corner Rectangle 20"/>
          <p:cNvSpPr/>
          <p:nvPr/>
        </p:nvSpPr>
        <p:spPr>
          <a:xfrm>
            <a:off x="5524369" y="2900371"/>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ound Diagonal Corner Rectangle 15"/>
          <p:cNvSpPr/>
          <p:nvPr/>
        </p:nvSpPr>
        <p:spPr>
          <a:xfrm>
            <a:off x="1070713" y="4025084"/>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ound Diagonal Corner Rectangle 16"/>
          <p:cNvSpPr/>
          <p:nvPr/>
        </p:nvSpPr>
        <p:spPr>
          <a:xfrm>
            <a:off x="3585535" y="4030022"/>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ound Diagonal Corner Rectangle 28"/>
          <p:cNvSpPr/>
          <p:nvPr/>
        </p:nvSpPr>
        <p:spPr>
          <a:xfrm>
            <a:off x="7986748" y="2864365"/>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ound Diagonal Corner Rectangle 22"/>
          <p:cNvSpPr/>
          <p:nvPr/>
        </p:nvSpPr>
        <p:spPr>
          <a:xfrm>
            <a:off x="6050039" y="3995454"/>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ound Diagonal Corner Rectangle 50"/>
          <p:cNvSpPr/>
          <p:nvPr/>
        </p:nvSpPr>
        <p:spPr>
          <a:xfrm>
            <a:off x="8512418" y="3983412"/>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ound Diagonal Corner Rectangle 51"/>
          <p:cNvSpPr/>
          <p:nvPr/>
        </p:nvSpPr>
        <p:spPr>
          <a:xfrm>
            <a:off x="2040130" y="4984240"/>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Round Diagonal Corner Rectangle 52"/>
          <p:cNvSpPr/>
          <p:nvPr/>
        </p:nvSpPr>
        <p:spPr>
          <a:xfrm>
            <a:off x="4643992" y="4984240"/>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Round Diagonal Corner Rectangle 53"/>
          <p:cNvSpPr/>
          <p:nvPr/>
        </p:nvSpPr>
        <p:spPr>
          <a:xfrm>
            <a:off x="7155284" y="4958258"/>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oup 55">
            <a:extLst>
              <a:ext uri="{FF2B5EF4-FFF2-40B4-BE49-F238E27FC236}">
                <a16:creationId xmlns:a16="http://schemas.microsoft.com/office/drawing/2014/main" id="{55F56999-3F6A-464D-84CB-0D7740FB364C}"/>
              </a:ext>
            </a:extLst>
          </p:cNvPr>
          <p:cNvGrpSpPr/>
          <p:nvPr/>
        </p:nvGrpSpPr>
        <p:grpSpPr>
          <a:xfrm>
            <a:off x="-377008" y="-195582"/>
            <a:ext cx="2370971" cy="2338371"/>
            <a:chOff x="4310187" y="33539"/>
            <a:chExt cx="3429000" cy="3429000"/>
          </a:xfrm>
        </p:grpSpPr>
        <p:grpSp>
          <p:nvGrpSpPr>
            <p:cNvPr id="57" name="Group 56">
              <a:extLst>
                <a:ext uri="{FF2B5EF4-FFF2-40B4-BE49-F238E27FC236}">
                  <a16:creationId xmlns:a16="http://schemas.microsoft.com/office/drawing/2014/main" id="{8537C66B-7039-46EE-906C-F5D6C3639CE2}"/>
                </a:ext>
              </a:extLst>
            </p:cNvPr>
            <p:cNvGrpSpPr/>
            <p:nvPr/>
          </p:nvGrpSpPr>
          <p:grpSpPr>
            <a:xfrm>
              <a:off x="4310187" y="33539"/>
              <a:ext cx="3429000" cy="3429000"/>
              <a:chOff x="-546218" y="1031372"/>
              <a:chExt cx="3601902" cy="3626408"/>
            </a:xfrm>
          </p:grpSpPr>
          <p:sp>
            <p:nvSpPr>
              <p:cNvPr id="59" name="Oval 58">
                <a:extLst>
                  <a:ext uri="{FF2B5EF4-FFF2-40B4-BE49-F238E27FC236}">
                    <a16:creationId xmlns:a16="http://schemas.microsoft.com/office/drawing/2014/main" id="{DB66C74D-9552-47FA-82E2-44D24562140D}"/>
                  </a:ext>
                </a:extLst>
              </p:cNvPr>
              <p:cNvSpPr/>
              <p:nvPr/>
            </p:nvSpPr>
            <p:spPr>
              <a:xfrm>
                <a:off x="-546218" y="1031372"/>
                <a:ext cx="3601902" cy="3626408"/>
              </a:xfrm>
              <a:prstGeom prst="ellipse">
                <a:avLst/>
              </a:prstGeom>
              <a:solidFill>
                <a:srgbClr val="0099A5">
                  <a:lumMod val="50000"/>
                  <a:alpha val="15000"/>
                </a:srgbClr>
              </a:solidFill>
              <a:ln w="3175" cap="flat" cmpd="sng" algn="ctr">
                <a:noFill/>
                <a:prstDash val="dash"/>
                <a:miter lim="800000"/>
              </a:ln>
              <a:effectLst/>
            </p:spPr>
            <p:txBody>
              <a:bodyPr rtlCol="0" anchor="ctr"/>
              <a:lstStyle/>
              <a:p>
                <a:pPr marL="0" marR="0" lvl="0" indent="0" algn="ctr" defTabSz="1181724"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69" name="Oval 68">
                <a:extLst>
                  <a:ext uri="{FF2B5EF4-FFF2-40B4-BE49-F238E27FC236}">
                    <a16:creationId xmlns:a16="http://schemas.microsoft.com/office/drawing/2014/main" id="{CFE7A369-F115-4AC0-891B-0145D12B83E4}"/>
                  </a:ext>
                </a:extLst>
              </p:cNvPr>
              <p:cNvSpPr/>
              <p:nvPr/>
            </p:nvSpPr>
            <p:spPr>
              <a:xfrm>
                <a:off x="-276952" y="1359986"/>
                <a:ext cx="3025598" cy="3048001"/>
              </a:xfrm>
              <a:prstGeom prst="ellipse">
                <a:avLst/>
              </a:prstGeom>
              <a:gradFill flip="none" rotWithShape="1">
                <a:gsLst>
                  <a:gs pos="0">
                    <a:srgbClr val="5268A5"/>
                  </a:gs>
                  <a:gs pos="52000">
                    <a:srgbClr val="0099A5">
                      <a:lumMod val="95000"/>
                      <a:lumOff val="5000"/>
                    </a:srgbClr>
                  </a:gs>
                  <a:gs pos="100000">
                    <a:srgbClr val="0099A5">
                      <a:lumMod val="60000"/>
                    </a:srgbClr>
                  </a:gs>
                </a:gsLst>
                <a:path path="circle">
                  <a:fillToRect l="50000" t="130000" r="50000" b="-30000"/>
                </a:path>
                <a:tileRect/>
              </a:gradFill>
              <a:ln w="12700" cap="flat" cmpd="sng" algn="ctr">
                <a:noFill/>
                <a:prstDash val="solid"/>
                <a:miter lim="800000"/>
              </a:ln>
              <a:effectLst>
                <a:outerShdw blurRad="241300" sx="106000" sy="106000" algn="ctr" rotWithShape="0">
                  <a:prstClr val="black">
                    <a:alpha val="40000"/>
                  </a:prstClr>
                </a:outerShdw>
              </a:effectLst>
            </p:spPr>
            <p:txBody>
              <a:bodyPr rtlCol="0" anchor="ctr"/>
              <a:lstStyle/>
              <a:p>
                <a:pPr marL="0" marR="0" lvl="0" indent="0" algn="ctr" defTabSz="1181724"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grpSp>
        <p:sp>
          <p:nvSpPr>
            <p:cNvPr id="58" name="Rectangle 57">
              <a:extLst>
                <a:ext uri="{FF2B5EF4-FFF2-40B4-BE49-F238E27FC236}">
                  <a16:creationId xmlns:a16="http://schemas.microsoft.com/office/drawing/2014/main" id="{72549762-866E-4250-B3B5-FA345941387C}"/>
                </a:ext>
              </a:extLst>
            </p:cNvPr>
            <p:cNvSpPr/>
            <p:nvPr/>
          </p:nvSpPr>
          <p:spPr>
            <a:xfrm>
              <a:off x="4772486" y="946210"/>
              <a:ext cx="2339930" cy="1529972"/>
            </a:xfrm>
            <a:prstGeom prst="rect">
              <a:avLst/>
            </a:prstGeom>
            <a:ln>
              <a:noFill/>
            </a:ln>
          </p:spPr>
          <p:txBody>
            <a:bodyPr wrap="square">
              <a:spAutoFit/>
            </a:bodyPr>
            <a:lstStyle/>
            <a:p>
              <a:pPr marL="0" marR="0" lvl="0" indent="0" algn="ctr" defTabSz="1181724" rtl="0" eaLnBrk="1" fontAlgn="auto" latinLnBrk="0" hangingPunct="1">
                <a:lnSpc>
                  <a:spcPct val="100000"/>
                </a:lnSpc>
                <a:spcBef>
                  <a:spcPts val="0"/>
                </a:spcBef>
                <a:spcAft>
                  <a:spcPts val="0"/>
                </a:spcAft>
                <a:buClrTx/>
                <a:buSzTx/>
                <a:buFontTx/>
                <a:buNone/>
                <a:tabLst/>
                <a:defRPr/>
              </a:pPr>
              <a:r>
                <a:rPr kumimoji="0" lang="en-MY" sz="1800" b="0" i="0" u="none" strike="noStrike" kern="0" cap="none" spc="0" normalizeH="0" baseline="0" noProof="0" dirty="0">
                  <a:ln>
                    <a:noFill/>
                  </a:ln>
                  <a:solidFill>
                    <a:prstClr val="white">
                      <a:lumMod val="95000"/>
                    </a:prstClr>
                  </a:solidFill>
                  <a:effectLst/>
                  <a:uLnTx/>
                  <a:uFillTx/>
                  <a:latin typeface="Aller Light" panose="02000503000000020004" pitchFamily="2" charset="0"/>
                  <a:ea typeface="+mn-ea"/>
                  <a:cs typeface="Arial" pitchFamily="34" charset="0"/>
                </a:rPr>
                <a:t>New Stores</a:t>
              </a:r>
            </a:p>
            <a:p>
              <a:pPr lvl="0" algn="ctr" defTabSz="1181724">
                <a:defRPr/>
              </a:pPr>
              <a:r>
                <a:rPr kumimoji="0" lang="en-MY" sz="1800" b="0" i="0" u="none" strike="noStrike" kern="0" cap="none" spc="0" normalizeH="0" baseline="0" noProof="0" dirty="0">
                  <a:ln>
                    <a:noFill/>
                  </a:ln>
                  <a:solidFill>
                    <a:prstClr val="white">
                      <a:lumMod val="95000"/>
                    </a:prstClr>
                  </a:solidFill>
                  <a:effectLst/>
                  <a:uLnTx/>
                  <a:uFillTx/>
                  <a:latin typeface="Aller Light" panose="02000503000000020004" pitchFamily="2" charset="0"/>
                  <a:ea typeface="+mn-ea"/>
                  <a:cs typeface="Arial" pitchFamily="34" charset="0"/>
                </a:rPr>
                <a:t>Since </a:t>
              </a:r>
              <a:r>
                <a:rPr lang="en-MY" kern="0" dirty="0">
                  <a:solidFill>
                    <a:prstClr val="white">
                      <a:lumMod val="95000"/>
                    </a:prstClr>
                  </a:solidFill>
                  <a:latin typeface="Aller Light" panose="02000503000000020004" pitchFamily="2" charset="0"/>
                  <a:cs typeface="Arial" pitchFamily="34" charset="0"/>
                </a:rPr>
                <a:t>SEA Convention</a:t>
              </a:r>
              <a:endParaRPr kumimoji="0" lang="en-MY" sz="1800" b="0" i="0" u="none" strike="noStrike" kern="0" cap="none" spc="0" normalizeH="0" baseline="0" noProof="0" dirty="0">
                <a:ln>
                  <a:noFill/>
                </a:ln>
                <a:solidFill>
                  <a:prstClr val="white">
                    <a:lumMod val="95000"/>
                  </a:prstClr>
                </a:solidFill>
                <a:effectLst/>
                <a:uLnTx/>
                <a:uFillTx/>
                <a:latin typeface="Aller Light" panose="02000503000000020004" pitchFamily="2" charset="0"/>
                <a:ea typeface="+mn-ea"/>
                <a:cs typeface="Arial" pitchFamily="34" charset="0"/>
              </a:endParaRPr>
            </a:p>
          </p:txBody>
        </p:sp>
      </p:grpSp>
      <p:pic>
        <p:nvPicPr>
          <p:cNvPr id="3" name="Picture 2" descr="A close up of a sign&#10;&#10;Description generated with high confidence">
            <a:extLst>
              <a:ext uri="{FF2B5EF4-FFF2-40B4-BE49-F238E27FC236}">
                <a16:creationId xmlns:a16="http://schemas.microsoft.com/office/drawing/2014/main" id="{88B36E7D-11A9-415A-BDEF-3F79CBC08A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957" y="5111039"/>
            <a:ext cx="1260984" cy="1094954"/>
          </a:xfrm>
          <a:prstGeom prst="rect">
            <a:avLst/>
          </a:prstGeom>
        </p:spPr>
      </p:pic>
      <p:pic>
        <p:nvPicPr>
          <p:cNvPr id="6" name="Picture 5" descr="A close up of a logo&#10;&#10;Description generated with very high confidence">
            <a:extLst>
              <a:ext uri="{FF2B5EF4-FFF2-40B4-BE49-F238E27FC236}">
                <a16:creationId xmlns:a16="http://schemas.microsoft.com/office/drawing/2014/main" id="{DC1EA5ED-B135-40B7-9DD7-78F8CF736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2293" y="3398584"/>
            <a:ext cx="2152008" cy="200854"/>
          </a:xfrm>
          <a:prstGeom prst="rect">
            <a:avLst/>
          </a:prstGeom>
        </p:spPr>
      </p:pic>
      <p:pic>
        <p:nvPicPr>
          <p:cNvPr id="8" name="Picture 7" descr="A picture containing clipart&#10;&#10;Description generated with high confidence">
            <a:extLst>
              <a:ext uri="{FF2B5EF4-FFF2-40B4-BE49-F238E27FC236}">
                <a16:creationId xmlns:a16="http://schemas.microsoft.com/office/drawing/2014/main" id="{172407E2-AA63-44E6-9413-9B862E38FA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359" y="2216577"/>
            <a:ext cx="2005867" cy="368165"/>
          </a:xfrm>
          <a:prstGeom prst="rect">
            <a:avLst/>
          </a:prstGeom>
        </p:spPr>
      </p:pic>
      <p:pic>
        <p:nvPicPr>
          <p:cNvPr id="10" name="Picture 9">
            <a:extLst>
              <a:ext uri="{FF2B5EF4-FFF2-40B4-BE49-F238E27FC236}">
                <a16:creationId xmlns:a16="http://schemas.microsoft.com/office/drawing/2014/main" id="{61B13C29-C099-4D98-BAA2-E6BBEAE14E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1490" y="4222885"/>
            <a:ext cx="1390844" cy="685896"/>
          </a:xfrm>
          <a:prstGeom prst="rect">
            <a:avLst/>
          </a:prstGeom>
        </p:spPr>
      </p:pic>
      <p:pic>
        <p:nvPicPr>
          <p:cNvPr id="12" name="Picture 11" descr="A close up of a sign&#10;&#10;Description generated with high confidence">
            <a:extLst>
              <a:ext uri="{FF2B5EF4-FFF2-40B4-BE49-F238E27FC236}">
                <a16:creationId xmlns:a16="http://schemas.microsoft.com/office/drawing/2014/main" id="{DA70EEDC-3D72-451E-8D31-FCF795FFEC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5941" y="4304610"/>
            <a:ext cx="2005009" cy="534669"/>
          </a:xfrm>
          <a:prstGeom prst="rect">
            <a:avLst/>
          </a:prstGeom>
        </p:spPr>
      </p:pic>
      <p:pic>
        <p:nvPicPr>
          <p:cNvPr id="14" name="Picture 13">
            <a:extLst>
              <a:ext uri="{FF2B5EF4-FFF2-40B4-BE49-F238E27FC236}">
                <a16:creationId xmlns:a16="http://schemas.microsoft.com/office/drawing/2014/main" id="{1711BB2C-1CFD-475F-A054-AC6CE311DD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5308" y="3219651"/>
            <a:ext cx="2069567" cy="602944"/>
          </a:xfrm>
          <a:prstGeom prst="rect">
            <a:avLst/>
          </a:prstGeom>
        </p:spPr>
      </p:pic>
      <p:pic>
        <p:nvPicPr>
          <p:cNvPr id="18" name="Picture 17">
            <a:extLst>
              <a:ext uri="{FF2B5EF4-FFF2-40B4-BE49-F238E27FC236}">
                <a16:creationId xmlns:a16="http://schemas.microsoft.com/office/drawing/2014/main" id="{A4B71CDF-C19E-46D1-8C52-5B6B597755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0017" y="3168987"/>
            <a:ext cx="1238423" cy="724001"/>
          </a:xfrm>
          <a:prstGeom prst="rect">
            <a:avLst/>
          </a:prstGeom>
        </p:spPr>
      </p:pic>
      <p:pic>
        <p:nvPicPr>
          <p:cNvPr id="28" name="Picture 27">
            <a:extLst>
              <a:ext uri="{FF2B5EF4-FFF2-40B4-BE49-F238E27FC236}">
                <a16:creationId xmlns:a16="http://schemas.microsoft.com/office/drawing/2014/main" id="{DB194F0C-153E-47C0-B801-838EF25CAC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3844" y="2063789"/>
            <a:ext cx="2050172" cy="602238"/>
          </a:xfrm>
          <a:prstGeom prst="rect">
            <a:avLst/>
          </a:prstGeom>
        </p:spPr>
      </p:pic>
      <p:pic>
        <p:nvPicPr>
          <p:cNvPr id="32" name="Picture 31">
            <a:extLst>
              <a:ext uri="{FF2B5EF4-FFF2-40B4-BE49-F238E27FC236}">
                <a16:creationId xmlns:a16="http://schemas.microsoft.com/office/drawing/2014/main" id="{87DEC95C-3D58-4139-B429-A6CEE642FD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06307" y="4436179"/>
            <a:ext cx="2015235" cy="431836"/>
          </a:xfrm>
          <a:prstGeom prst="rect">
            <a:avLst/>
          </a:prstGeom>
        </p:spPr>
      </p:pic>
      <p:pic>
        <p:nvPicPr>
          <p:cNvPr id="34" name="Picture 33" descr="A picture containing object&#10;&#10;Description generated with high confidence">
            <a:extLst>
              <a:ext uri="{FF2B5EF4-FFF2-40B4-BE49-F238E27FC236}">
                <a16:creationId xmlns:a16="http://schemas.microsoft.com/office/drawing/2014/main" id="{6F1DD99F-1C7E-4294-8264-568B8C47AB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02907" y="4421209"/>
            <a:ext cx="1785859" cy="382684"/>
          </a:xfrm>
          <a:prstGeom prst="rect">
            <a:avLst/>
          </a:prstGeom>
        </p:spPr>
      </p:pic>
      <p:pic>
        <p:nvPicPr>
          <p:cNvPr id="36" name="Picture 35" descr="A picture containing object&#10;&#10;Description generated with very high confidence">
            <a:extLst>
              <a:ext uri="{FF2B5EF4-FFF2-40B4-BE49-F238E27FC236}">
                <a16:creationId xmlns:a16="http://schemas.microsoft.com/office/drawing/2014/main" id="{05EDA4A5-DBAF-4E38-98E4-78539CAEA5E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08951" y="3235540"/>
            <a:ext cx="2042017" cy="437575"/>
          </a:xfrm>
          <a:prstGeom prst="rect">
            <a:avLst/>
          </a:prstGeom>
        </p:spPr>
      </p:pic>
      <p:pic>
        <p:nvPicPr>
          <p:cNvPr id="38" name="Picture 37" descr="A close up of a logo&#10;&#10;Description generated with very high confidence">
            <a:extLst>
              <a:ext uri="{FF2B5EF4-FFF2-40B4-BE49-F238E27FC236}">
                <a16:creationId xmlns:a16="http://schemas.microsoft.com/office/drawing/2014/main" id="{084BC639-3454-4899-BBE4-112536F93A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65353" y="5474702"/>
            <a:ext cx="1987406" cy="318495"/>
          </a:xfrm>
          <a:prstGeom prst="rect">
            <a:avLst/>
          </a:prstGeom>
        </p:spPr>
      </p:pic>
      <p:pic>
        <p:nvPicPr>
          <p:cNvPr id="40" name="Picture 39" descr="A close up of a logo&#10;&#10;Description generated with very high confidence">
            <a:extLst>
              <a:ext uri="{FF2B5EF4-FFF2-40B4-BE49-F238E27FC236}">
                <a16:creationId xmlns:a16="http://schemas.microsoft.com/office/drawing/2014/main" id="{79E8B034-419A-4226-9CF5-39FFA2AB5DB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46116" y="5455970"/>
            <a:ext cx="1958726" cy="457646"/>
          </a:xfrm>
          <a:prstGeom prst="rect">
            <a:avLst/>
          </a:prstGeom>
        </p:spPr>
      </p:pic>
      <p:pic>
        <p:nvPicPr>
          <p:cNvPr id="45" name="Picture 44" descr="A close up of a logo&#10;&#10;Description generated with high confidence">
            <a:extLst>
              <a:ext uri="{FF2B5EF4-FFF2-40B4-BE49-F238E27FC236}">
                <a16:creationId xmlns:a16="http://schemas.microsoft.com/office/drawing/2014/main" id="{4C6FEF13-9618-4181-8511-08961B2D38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55284" y="1656639"/>
            <a:ext cx="2095792" cy="1571844"/>
          </a:xfrm>
          <a:prstGeom prst="rect">
            <a:avLst/>
          </a:prstGeom>
        </p:spPr>
      </p:pic>
      <p:pic>
        <p:nvPicPr>
          <p:cNvPr id="47" name="Picture 46">
            <a:extLst>
              <a:ext uri="{FF2B5EF4-FFF2-40B4-BE49-F238E27FC236}">
                <a16:creationId xmlns:a16="http://schemas.microsoft.com/office/drawing/2014/main" id="{05158F87-2011-47DA-A9A5-C6A1CA61182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839026" y="1135498"/>
            <a:ext cx="2019582" cy="362001"/>
          </a:xfrm>
          <a:prstGeom prst="rect">
            <a:avLst/>
          </a:prstGeom>
        </p:spPr>
      </p:pic>
      <p:pic>
        <p:nvPicPr>
          <p:cNvPr id="79" name="Picture 78" descr="A drawing of a person&#10;&#10;Description generated with high confidence">
            <a:extLst>
              <a:ext uri="{FF2B5EF4-FFF2-40B4-BE49-F238E27FC236}">
                <a16:creationId xmlns:a16="http://schemas.microsoft.com/office/drawing/2014/main" id="{3BC34E34-415F-43E4-B876-D32B95DF605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84637" y="1112386"/>
            <a:ext cx="1851826" cy="462957"/>
          </a:xfrm>
          <a:prstGeom prst="rect">
            <a:avLst/>
          </a:prstGeom>
        </p:spPr>
      </p:pic>
      <p:pic>
        <p:nvPicPr>
          <p:cNvPr id="81" name="Picture 80">
            <a:extLst>
              <a:ext uri="{FF2B5EF4-FFF2-40B4-BE49-F238E27FC236}">
                <a16:creationId xmlns:a16="http://schemas.microsoft.com/office/drawing/2014/main" id="{03E5E8C7-92B2-49C3-A3D1-19C0D5DD7FD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152759" y="1053349"/>
            <a:ext cx="1204571" cy="574753"/>
          </a:xfrm>
          <a:prstGeom prst="rect">
            <a:avLst/>
          </a:prstGeom>
        </p:spPr>
      </p:pic>
      <p:pic>
        <p:nvPicPr>
          <p:cNvPr id="83" name="Picture 82">
            <a:extLst>
              <a:ext uri="{FF2B5EF4-FFF2-40B4-BE49-F238E27FC236}">
                <a16:creationId xmlns:a16="http://schemas.microsoft.com/office/drawing/2014/main" id="{11BAB34E-5480-4C03-B1F4-F95E33B3F1D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878907" y="905449"/>
            <a:ext cx="670033" cy="777238"/>
          </a:xfrm>
          <a:prstGeom prst="rect">
            <a:avLst/>
          </a:prstGeom>
        </p:spPr>
      </p:pic>
      <p:sp>
        <p:nvSpPr>
          <p:cNvPr id="44" name="Title 1">
            <a:extLst>
              <a:ext uri="{FF2B5EF4-FFF2-40B4-BE49-F238E27FC236}">
                <a16:creationId xmlns:a16="http://schemas.microsoft.com/office/drawing/2014/main" id="{9A2299C2-FECA-4F1C-B0CC-CE5ED06A4462}"/>
              </a:ext>
            </a:extLst>
          </p:cNvPr>
          <p:cNvSpPr>
            <a:spLocks noGrp="1"/>
          </p:cNvSpPr>
          <p:nvPr>
            <p:ph type="title"/>
          </p:nvPr>
        </p:nvSpPr>
        <p:spPr>
          <a:xfrm>
            <a:off x="2958018" y="89774"/>
            <a:ext cx="6689443" cy="644932"/>
          </a:xfrm>
        </p:spPr>
        <p:txBody>
          <a:bodyPr>
            <a:normAutofit fontScale="90000"/>
          </a:bodyPr>
          <a:lstStyle/>
          <a:p>
            <a:r>
              <a:rPr lang="en-US" sz="4400" dirty="0">
                <a:latin typeface="Lato Black" panose="020F0A02020204030203" pitchFamily="34" charset="0"/>
              </a:rPr>
              <a:t>WE CONTINUE TO ADD</a:t>
            </a:r>
          </a:p>
        </p:txBody>
      </p:sp>
      <p:sp>
        <p:nvSpPr>
          <p:cNvPr id="46" name="Footer Placeholder 22">
            <a:extLst>
              <a:ext uri="{FF2B5EF4-FFF2-40B4-BE49-F238E27FC236}">
                <a16:creationId xmlns:a16="http://schemas.microsoft.com/office/drawing/2014/main" id="{18C7DAF6-E55F-45B8-8268-C84B05BB2974}"/>
              </a:ext>
            </a:extLst>
          </p:cNvPr>
          <p:cNvSpPr>
            <a:spLocks noGrp="1"/>
          </p:cNvSpPr>
          <p:nvPr>
            <p:ph type="ftr" sz="quarter" idx="11"/>
          </p:nvPr>
        </p:nvSpPr>
        <p:spPr>
          <a:xfrm>
            <a:off x="34286" y="6494066"/>
            <a:ext cx="1215771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schemeClr val="tx1"/>
                </a:solidFill>
                <a:effectLst/>
                <a:uLnTx/>
                <a:uFillTx/>
                <a:latin typeface="Calibri" panose="020F0502020204030204"/>
                <a:ea typeface="+mn-ea"/>
                <a:cs typeface="+mn-cs"/>
              </a:rPr>
              <a:t>More stores can be found at SG.SHOP.COM </a:t>
            </a:r>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3272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 Diagonal Corner Rectangle 48"/>
          <p:cNvSpPr/>
          <p:nvPr/>
        </p:nvSpPr>
        <p:spPr>
          <a:xfrm>
            <a:off x="8713632" y="790316"/>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ound Diagonal Corner Rectangle 29"/>
          <p:cNvSpPr/>
          <p:nvPr/>
        </p:nvSpPr>
        <p:spPr>
          <a:xfrm>
            <a:off x="6180814" y="790316"/>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ound Diagonal Corner Rectangle 18"/>
          <p:cNvSpPr/>
          <p:nvPr/>
        </p:nvSpPr>
        <p:spPr>
          <a:xfrm>
            <a:off x="1116596" y="814956"/>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ound Diagonal Corner Rectangle 21"/>
          <p:cNvSpPr/>
          <p:nvPr/>
        </p:nvSpPr>
        <p:spPr>
          <a:xfrm>
            <a:off x="3627729" y="807716"/>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ound Diagonal Corner Rectangle 23"/>
          <p:cNvSpPr/>
          <p:nvPr/>
        </p:nvSpPr>
        <p:spPr>
          <a:xfrm>
            <a:off x="1837556" y="1775936"/>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ound Diagonal Corner Rectangle 19"/>
          <p:cNvSpPr/>
          <p:nvPr/>
        </p:nvSpPr>
        <p:spPr>
          <a:xfrm>
            <a:off x="494725" y="2900371"/>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ound Diagonal Corner Rectangle 42"/>
          <p:cNvSpPr/>
          <p:nvPr/>
        </p:nvSpPr>
        <p:spPr>
          <a:xfrm>
            <a:off x="4395097" y="1775936"/>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ound Diagonal Corner Rectangle 3"/>
          <p:cNvSpPr/>
          <p:nvPr/>
        </p:nvSpPr>
        <p:spPr>
          <a:xfrm>
            <a:off x="3009547" y="2927509"/>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Round Diagonal Corner Rectangle 49"/>
          <p:cNvSpPr/>
          <p:nvPr/>
        </p:nvSpPr>
        <p:spPr>
          <a:xfrm>
            <a:off x="6989639" y="1765162"/>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ound Diagonal Corner Rectangle 20"/>
          <p:cNvSpPr/>
          <p:nvPr/>
        </p:nvSpPr>
        <p:spPr>
          <a:xfrm>
            <a:off x="5524369" y="2900371"/>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ound Diagonal Corner Rectangle 15"/>
          <p:cNvSpPr/>
          <p:nvPr/>
        </p:nvSpPr>
        <p:spPr>
          <a:xfrm>
            <a:off x="1070713" y="4025084"/>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ound Diagonal Corner Rectangle 16"/>
          <p:cNvSpPr/>
          <p:nvPr/>
        </p:nvSpPr>
        <p:spPr>
          <a:xfrm>
            <a:off x="3585535" y="4030022"/>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ound Diagonal Corner Rectangle 28"/>
          <p:cNvSpPr/>
          <p:nvPr/>
        </p:nvSpPr>
        <p:spPr>
          <a:xfrm>
            <a:off x="7986748" y="2864365"/>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ound Diagonal Corner Rectangle 22"/>
          <p:cNvSpPr/>
          <p:nvPr/>
        </p:nvSpPr>
        <p:spPr>
          <a:xfrm>
            <a:off x="6050039" y="3995454"/>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ound Diagonal Corner Rectangle 50"/>
          <p:cNvSpPr/>
          <p:nvPr/>
        </p:nvSpPr>
        <p:spPr>
          <a:xfrm>
            <a:off x="8512418" y="3983412"/>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Round Diagonal Corner Rectangle 52"/>
          <p:cNvSpPr/>
          <p:nvPr/>
        </p:nvSpPr>
        <p:spPr>
          <a:xfrm>
            <a:off x="4643992" y="4984240"/>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Round Diagonal Corner Rectangle 53"/>
          <p:cNvSpPr/>
          <p:nvPr/>
        </p:nvSpPr>
        <p:spPr>
          <a:xfrm>
            <a:off x="7155284" y="4958258"/>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Round Diagonal Corner Rectangle 54"/>
          <p:cNvSpPr/>
          <p:nvPr/>
        </p:nvSpPr>
        <p:spPr>
          <a:xfrm>
            <a:off x="9674206" y="4935779"/>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ound Diagonal Corner Rectangle 51"/>
          <p:cNvSpPr/>
          <p:nvPr/>
        </p:nvSpPr>
        <p:spPr>
          <a:xfrm>
            <a:off x="2040130" y="4984240"/>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oup 56">
            <a:extLst>
              <a:ext uri="{FF2B5EF4-FFF2-40B4-BE49-F238E27FC236}">
                <a16:creationId xmlns:a16="http://schemas.microsoft.com/office/drawing/2014/main" id="{38970BD0-445E-4296-A569-6FE342F3D99A}"/>
              </a:ext>
            </a:extLst>
          </p:cNvPr>
          <p:cNvGrpSpPr/>
          <p:nvPr/>
        </p:nvGrpSpPr>
        <p:grpSpPr>
          <a:xfrm>
            <a:off x="-452519" y="-230872"/>
            <a:ext cx="2442207" cy="2237630"/>
            <a:chOff x="4310187" y="33539"/>
            <a:chExt cx="3429000" cy="3429000"/>
          </a:xfrm>
        </p:grpSpPr>
        <p:grpSp>
          <p:nvGrpSpPr>
            <p:cNvPr id="60" name="Group 59">
              <a:extLst>
                <a:ext uri="{FF2B5EF4-FFF2-40B4-BE49-F238E27FC236}">
                  <a16:creationId xmlns:a16="http://schemas.microsoft.com/office/drawing/2014/main" id="{14B4644F-1268-4D72-B5B2-9A07B114FA1F}"/>
                </a:ext>
              </a:extLst>
            </p:cNvPr>
            <p:cNvGrpSpPr/>
            <p:nvPr/>
          </p:nvGrpSpPr>
          <p:grpSpPr>
            <a:xfrm>
              <a:off x="4310187" y="33539"/>
              <a:ext cx="3429000" cy="3429000"/>
              <a:chOff x="-546218" y="1031372"/>
              <a:chExt cx="3601902" cy="3626408"/>
            </a:xfrm>
          </p:grpSpPr>
          <p:sp>
            <p:nvSpPr>
              <p:cNvPr id="63" name="Oval 62">
                <a:extLst>
                  <a:ext uri="{FF2B5EF4-FFF2-40B4-BE49-F238E27FC236}">
                    <a16:creationId xmlns:a16="http://schemas.microsoft.com/office/drawing/2014/main" id="{0FA753A3-4094-47E3-B30B-D34612570AF7}"/>
                  </a:ext>
                </a:extLst>
              </p:cNvPr>
              <p:cNvSpPr/>
              <p:nvPr/>
            </p:nvSpPr>
            <p:spPr>
              <a:xfrm>
                <a:off x="-546218" y="1031372"/>
                <a:ext cx="3601902" cy="3626408"/>
              </a:xfrm>
              <a:prstGeom prst="ellipse">
                <a:avLst/>
              </a:prstGeom>
              <a:solidFill>
                <a:srgbClr val="0099A5">
                  <a:lumMod val="50000"/>
                  <a:alpha val="15000"/>
                </a:srgbClr>
              </a:solidFill>
              <a:ln w="3175" cap="flat" cmpd="sng" algn="ctr">
                <a:noFill/>
                <a:prstDash val="dash"/>
                <a:miter lim="800000"/>
              </a:ln>
              <a:effectLst/>
            </p:spPr>
            <p:txBody>
              <a:bodyPr rtlCol="0" anchor="ctr"/>
              <a:lstStyle/>
              <a:p>
                <a:pPr marL="0" marR="0" lvl="0" indent="0" algn="ctr" defTabSz="1181724"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64" name="Oval 63">
                <a:extLst>
                  <a:ext uri="{FF2B5EF4-FFF2-40B4-BE49-F238E27FC236}">
                    <a16:creationId xmlns:a16="http://schemas.microsoft.com/office/drawing/2014/main" id="{76BEB443-3D2F-4172-8C3D-6334203D1813}"/>
                  </a:ext>
                </a:extLst>
              </p:cNvPr>
              <p:cNvSpPr/>
              <p:nvPr/>
            </p:nvSpPr>
            <p:spPr>
              <a:xfrm>
                <a:off x="-276952" y="1359986"/>
                <a:ext cx="3025598" cy="3048001"/>
              </a:xfrm>
              <a:prstGeom prst="ellipse">
                <a:avLst/>
              </a:prstGeom>
              <a:gradFill flip="none" rotWithShape="1">
                <a:gsLst>
                  <a:gs pos="0">
                    <a:srgbClr val="5268A5"/>
                  </a:gs>
                  <a:gs pos="52000">
                    <a:srgbClr val="0099A5">
                      <a:lumMod val="95000"/>
                      <a:lumOff val="5000"/>
                    </a:srgbClr>
                  </a:gs>
                  <a:gs pos="100000">
                    <a:srgbClr val="0099A5">
                      <a:lumMod val="60000"/>
                    </a:srgbClr>
                  </a:gs>
                </a:gsLst>
                <a:path path="circle">
                  <a:fillToRect l="50000" t="130000" r="50000" b="-30000"/>
                </a:path>
                <a:tileRect/>
              </a:gradFill>
              <a:ln w="12700" cap="flat" cmpd="sng" algn="ctr">
                <a:noFill/>
                <a:prstDash val="solid"/>
                <a:miter lim="800000"/>
              </a:ln>
              <a:effectLst>
                <a:outerShdw blurRad="241300" sx="106000" sy="106000" algn="ctr" rotWithShape="0">
                  <a:prstClr val="black">
                    <a:alpha val="40000"/>
                  </a:prstClr>
                </a:outerShdw>
              </a:effectLst>
            </p:spPr>
            <p:txBody>
              <a:bodyPr rtlCol="0" anchor="ctr"/>
              <a:lstStyle/>
              <a:p>
                <a:pPr marL="0" marR="0" lvl="0" indent="0" algn="ctr" defTabSz="1181724"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grpSp>
        <p:sp>
          <p:nvSpPr>
            <p:cNvPr id="61" name="Rectangle 60">
              <a:extLst>
                <a:ext uri="{FF2B5EF4-FFF2-40B4-BE49-F238E27FC236}">
                  <a16:creationId xmlns:a16="http://schemas.microsoft.com/office/drawing/2014/main" id="{94A3E36C-4B75-4877-8036-68CCD21CC1E6}"/>
                </a:ext>
              </a:extLst>
            </p:cNvPr>
            <p:cNvSpPr/>
            <p:nvPr/>
          </p:nvSpPr>
          <p:spPr>
            <a:xfrm>
              <a:off x="4772486" y="946210"/>
              <a:ext cx="2339930" cy="1529972"/>
            </a:xfrm>
            <a:prstGeom prst="rect">
              <a:avLst/>
            </a:prstGeom>
            <a:ln>
              <a:noFill/>
            </a:ln>
          </p:spPr>
          <p:txBody>
            <a:bodyPr wrap="square">
              <a:spAutoFit/>
            </a:bodyPr>
            <a:lstStyle/>
            <a:p>
              <a:pPr marL="0" marR="0" lvl="0" indent="0" algn="ctr" defTabSz="1181724" rtl="0" eaLnBrk="1" fontAlgn="auto" latinLnBrk="0" hangingPunct="1">
                <a:lnSpc>
                  <a:spcPct val="100000"/>
                </a:lnSpc>
                <a:spcBef>
                  <a:spcPts val="0"/>
                </a:spcBef>
                <a:spcAft>
                  <a:spcPts val="0"/>
                </a:spcAft>
                <a:buClrTx/>
                <a:buSzTx/>
                <a:buFontTx/>
                <a:buNone/>
                <a:tabLst/>
                <a:defRPr/>
              </a:pPr>
              <a:r>
                <a:rPr kumimoji="0" lang="en-MY" sz="1800" b="0" i="0" u="none" strike="noStrike" kern="0" cap="none" spc="0" normalizeH="0" baseline="0" noProof="0" dirty="0">
                  <a:ln>
                    <a:noFill/>
                  </a:ln>
                  <a:solidFill>
                    <a:prstClr val="white">
                      <a:lumMod val="95000"/>
                    </a:prstClr>
                  </a:solidFill>
                  <a:effectLst/>
                  <a:uLnTx/>
                  <a:uFillTx/>
                  <a:latin typeface="Aller Light" panose="02000503000000020004" pitchFamily="2" charset="0"/>
                  <a:ea typeface="+mn-ea"/>
                  <a:cs typeface="Arial" pitchFamily="34" charset="0"/>
                </a:rPr>
                <a:t>New Stores</a:t>
              </a:r>
            </a:p>
            <a:p>
              <a:pPr lvl="0" algn="ctr" defTabSz="1181724">
                <a:defRPr/>
              </a:pPr>
              <a:r>
                <a:rPr kumimoji="0" lang="en-MY" sz="1800" b="0" i="0" u="none" strike="noStrike" kern="0" cap="none" spc="0" normalizeH="0" baseline="0" noProof="0" dirty="0">
                  <a:ln>
                    <a:noFill/>
                  </a:ln>
                  <a:solidFill>
                    <a:prstClr val="white">
                      <a:lumMod val="95000"/>
                    </a:prstClr>
                  </a:solidFill>
                  <a:effectLst/>
                  <a:uLnTx/>
                  <a:uFillTx/>
                  <a:latin typeface="Aller Light" panose="02000503000000020004" pitchFamily="2" charset="0"/>
                  <a:ea typeface="+mn-ea"/>
                  <a:cs typeface="Arial" pitchFamily="34" charset="0"/>
                </a:rPr>
                <a:t>Since </a:t>
              </a:r>
              <a:r>
                <a:rPr lang="en-MY" kern="0" dirty="0">
                  <a:solidFill>
                    <a:prstClr val="white">
                      <a:lumMod val="95000"/>
                    </a:prstClr>
                  </a:solidFill>
                  <a:latin typeface="Aller Light" panose="02000503000000020004" pitchFamily="2" charset="0"/>
                  <a:cs typeface="Arial" pitchFamily="34" charset="0"/>
                </a:rPr>
                <a:t>SEA Convention</a:t>
              </a:r>
              <a:endParaRPr kumimoji="0" lang="en-MY" sz="1800" b="0" i="0" u="none" strike="noStrike" kern="0" cap="none" spc="0" normalizeH="0" baseline="0" noProof="0" dirty="0">
                <a:ln>
                  <a:noFill/>
                </a:ln>
                <a:solidFill>
                  <a:prstClr val="white">
                    <a:lumMod val="95000"/>
                  </a:prstClr>
                </a:solidFill>
                <a:effectLst/>
                <a:uLnTx/>
                <a:uFillTx/>
                <a:latin typeface="Aller Light" panose="02000503000000020004" pitchFamily="2" charset="0"/>
                <a:ea typeface="+mn-ea"/>
                <a:cs typeface="Arial" pitchFamily="34" charset="0"/>
              </a:endParaRPr>
            </a:p>
          </p:txBody>
        </p:sp>
      </p:grpSp>
      <p:pic>
        <p:nvPicPr>
          <p:cNvPr id="3" name="Picture 2">
            <a:extLst>
              <a:ext uri="{FF2B5EF4-FFF2-40B4-BE49-F238E27FC236}">
                <a16:creationId xmlns:a16="http://schemas.microsoft.com/office/drawing/2014/main" id="{883A89B8-4596-4F74-AA10-7AD1BA3A9E60}"/>
              </a:ext>
            </a:extLst>
          </p:cNvPr>
          <p:cNvPicPr>
            <a:picLocks noChangeAspect="1"/>
          </p:cNvPicPr>
          <p:nvPr/>
        </p:nvPicPr>
        <p:blipFill rotWithShape="1">
          <a:blip r:embed="rId3">
            <a:extLst>
              <a:ext uri="{28A0092B-C50C-407E-A947-70E740481C1C}">
                <a14:useLocalDpi xmlns:a14="http://schemas.microsoft.com/office/drawing/2010/main" val="0"/>
              </a:ext>
            </a:extLst>
          </a:blip>
          <a:srcRect t="25248" b="30402"/>
          <a:stretch/>
        </p:blipFill>
        <p:spPr>
          <a:xfrm>
            <a:off x="1504317" y="1065863"/>
            <a:ext cx="1687963" cy="623848"/>
          </a:xfrm>
          <a:prstGeom prst="rect">
            <a:avLst/>
          </a:prstGeom>
        </p:spPr>
      </p:pic>
      <p:pic>
        <p:nvPicPr>
          <p:cNvPr id="10" name="Picture 9" descr="A picture containing object, clock&#10;&#10;Description generated with high confidence">
            <a:extLst>
              <a:ext uri="{FF2B5EF4-FFF2-40B4-BE49-F238E27FC236}">
                <a16:creationId xmlns:a16="http://schemas.microsoft.com/office/drawing/2014/main" id="{4508F3EB-61E8-46E4-A0BE-06F996F08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1700" y="3221934"/>
            <a:ext cx="1802912" cy="529426"/>
          </a:xfrm>
          <a:prstGeom prst="rect">
            <a:avLst/>
          </a:prstGeom>
        </p:spPr>
      </p:pic>
      <p:pic>
        <p:nvPicPr>
          <p:cNvPr id="18" name="Picture 17">
            <a:extLst>
              <a:ext uri="{FF2B5EF4-FFF2-40B4-BE49-F238E27FC236}">
                <a16:creationId xmlns:a16="http://schemas.microsoft.com/office/drawing/2014/main" id="{FB3ECD80-6E18-4FC4-9E0F-1BBC03BEF4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2509" y="4259604"/>
            <a:ext cx="1709606" cy="593129"/>
          </a:xfrm>
          <a:prstGeom prst="rect">
            <a:avLst/>
          </a:prstGeom>
        </p:spPr>
      </p:pic>
      <p:pic>
        <p:nvPicPr>
          <p:cNvPr id="26" name="Picture 25" descr="A picture containing clipart&#10;&#10;Description generated with high confidence">
            <a:extLst>
              <a:ext uri="{FF2B5EF4-FFF2-40B4-BE49-F238E27FC236}">
                <a16:creationId xmlns:a16="http://schemas.microsoft.com/office/drawing/2014/main" id="{B5CDB6A0-6D61-4B84-9121-FF245267BB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2564" y="1155778"/>
            <a:ext cx="1905531" cy="411818"/>
          </a:xfrm>
          <a:prstGeom prst="rect">
            <a:avLst/>
          </a:prstGeom>
        </p:spPr>
      </p:pic>
      <p:pic>
        <p:nvPicPr>
          <p:cNvPr id="28" name="Picture 27">
            <a:extLst>
              <a:ext uri="{FF2B5EF4-FFF2-40B4-BE49-F238E27FC236}">
                <a16:creationId xmlns:a16="http://schemas.microsoft.com/office/drawing/2014/main" id="{DD891052-CEA2-480B-8D16-78E3510416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0394" y="4246445"/>
            <a:ext cx="1743075" cy="619125"/>
          </a:xfrm>
          <a:prstGeom prst="rect">
            <a:avLst/>
          </a:prstGeom>
        </p:spPr>
      </p:pic>
      <p:pic>
        <p:nvPicPr>
          <p:cNvPr id="32" name="Picture 31">
            <a:extLst>
              <a:ext uri="{FF2B5EF4-FFF2-40B4-BE49-F238E27FC236}">
                <a16:creationId xmlns:a16="http://schemas.microsoft.com/office/drawing/2014/main" id="{C163C6D4-0E0F-4725-BB5F-35B9BE2D61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0267" y="1940873"/>
            <a:ext cx="1604542" cy="803732"/>
          </a:xfrm>
          <a:prstGeom prst="rect">
            <a:avLst/>
          </a:prstGeom>
        </p:spPr>
      </p:pic>
      <p:pic>
        <p:nvPicPr>
          <p:cNvPr id="34" name="Picture 33">
            <a:extLst>
              <a:ext uri="{FF2B5EF4-FFF2-40B4-BE49-F238E27FC236}">
                <a16:creationId xmlns:a16="http://schemas.microsoft.com/office/drawing/2014/main" id="{4D8B44F0-5462-40A0-A7B6-AAB7166442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0081" y="2332757"/>
            <a:ext cx="2128681" cy="221422"/>
          </a:xfrm>
          <a:prstGeom prst="rect">
            <a:avLst/>
          </a:prstGeom>
        </p:spPr>
      </p:pic>
      <p:pic>
        <p:nvPicPr>
          <p:cNvPr id="36" name="Picture 35">
            <a:extLst>
              <a:ext uri="{FF2B5EF4-FFF2-40B4-BE49-F238E27FC236}">
                <a16:creationId xmlns:a16="http://schemas.microsoft.com/office/drawing/2014/main" id="{B2ECC694-D629-44CE-913E-7908BEB9BD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1931" y="2173858"/>
            <a:ext cx="1945709" cy="466971"/>
          </a:xfrm>
          <a:prstGeom prst="rect">
            <a:avLst/>
          </a:prstGeom>
        </p:spPr>
      </p:pic>
      <p:pic>
        <p:nvPicPr>
          <p:cNvPr id="38" name="Picture 37">
            <a:extLst>
              <a:ext uri="{FF2B5EF4-FFF2-40B4-BE49-F238E27FC236}">
                <a16:creationId xmlns:a16="http://schemas.microsoft.com/office/drawing/2014/main" id="{CBE47193-ABC9-4D90-9CDD-0BCEACAD92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69425" y="5341132"/>
            <a:ext cx="1972455" cy="422669"/>
          </a:xfrm>
          <a:prstGeom prst="rect">
            <a:avLst/>
          </a:prstGeom>
        </p:spPr>
      </p:pic>
      <p:pic>
        <p:nvPicPr>
          <p:cNvPr id="42" name="Picture 41">
            <a:extLst>
              <a:ext uri="{FF2B5EF4-FFF2-40B4-BE49-F238E27FC236}">
                <a16:creationId xmlns:a16="http://schemas.microsoft.com/office/drawing/2014/main" id="{3E04505B-C630-47CE-A858-C68D35BF7B0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6997" y="997149"/>
            <a:ext cx="1070045" cy="774375"/>
          </a:xfrm>
          <a:prstGeom prst="rect">
            <a:avLst/>
          </a:prstGeom>
        </p:spPr>
      </p:pic>
      <p:pic>
        <p:nvPicPr>
          <p:cNvPr id="47" name="Picture 46" descr="A picture containing object&#10;&#10;Description generated with very high confidence">
            <a:extLst>
              <a:ext uri="{FF2B5EF4-FFF2-40B4-BE49-F238E27FC236}">
                <a16:creationId xmlns:a16="http://schemas.microsoft.com/office/drawing/2014/main" id="{FAB5706F-5C51-4D91-B3E4-3075D270BA8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44045" y="4351258"/>
            <a:ext cx="2051605" cy="439098"/>
          </a:xfrm>
          <a:prstGeom prst="rect">
            <a:avLst/>
          </a:prstGeom>
        </p:spPr>
      </p:pic>
      <p:pic>
        <p:nvPicPr>
          <p:cNvPr id="65" name="Picture 64">
            <a:extLst>
              <a:ext uri="{FF2B5EF4-FFF2-40B4-BE49-F238E27FC236}">
                <a16:creationId xmlns:a16="http://schemas.microsoft.com/office/drawing/2014/main" id="{16C45C52-DB36-4FB2-B786-452F20D57C3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60493" y="5117733"/>
            <a:ext cx="984312" cy="984312"/>
          </a:xfrm>
          <a:prstGeom prst="rect">
            <a:avLst/>
          </a:prstGeom>
        </p:spPr>
      </p:pic>
      <p:pic>
        <p:nvPicPr>
          <p:cNvPr id="72" name="Picture 71">
            <a:extLst>
              <a:ext uri="{FF2B5EF4-FFF2-40B4-BE49-F238E27FC236}">
                <a16:creationId xmlns:a16="http://schemas.microsoft.com/office/drawing/2014/main" id="{6D9F79F2-2E7C-4EF7-B8DB-F3AC19300BC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0553" t="15863" r="10921" b="7597"/>
          <a:stretch/>
        </p:blipFill>
        <p:spPr>
          <a:xfrm>
            <a:off x="7723913" y="4967082"/>
            <a:ext cx="1051340" cy="1159057"/>
          </a:xfrm>
          <a:prstGeom prst="rect">
            <a:avLst/>
          </a:prstGeom>
        </p:spPr>
      </p:pic>
      <p:pic>
        <p:nvPicPr>
          <p:cNvPr id="74" name="Picture 73" descr="A drawing of a face&#10;&#10;Description generated with high confidence">
            <a:extLst>
              <a:ext uri="{FF2B5EF4-FFF2-40B4-BE49-F238E27FC236}">
                <a16:creationId xmlns:a16="http://schemas.microsoft.com/office/drawing/2014/main" id="{86016EAA-05A5-46D6-AA2E-2CA44E23CFD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70211" y="4384676"/>
            <a:ext cx="1807989" cy="435404"/>
          </a:xfrm>
          <a:prstGeom prst="rect">
            <a:avLst/>
          </a:prstGeom>
        </p:spPr>
      </p:pic>
      <p:pic>
        <p:nvPicPr>
          <p:cNvPr id="76" name="Picture 75">
            <a:extLst>
              <a:ext uri="{FF2B5EF4-FFF2-40B4-BE49-F238E27FC236}">
                <a16:creationId xmlns:a16="http://schemas.microsoft.com/office/drawing/2014/main" id="{EF0A5ABA-ADF8-424A-9139-E9545F61AD9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80565" y="5028732"/>
            <a:ext cx="1829751" cy="1082669"/>
          </a:xfrm>
          <a:prstGeom prst="rect">
            <a:avLst/>
          </a:prstGeom>
        </p:spPr>
      </p:pic>
      <p:pic>
        <p:nvPicPr>
          <p:cNvPr id="78" name="Picture 77" descr="A screenshot of a cell phone&#10;&#10;Description generated with very high confidence">
            <a:extLst>
              <a:ext uri="{FF2B5EF4-FFF2-40B4-BE49-F238E27FC236}">
                <a16:creationId xmlns:a16="http://schemas.microsoft.com/office/drawing/2014/main" id="{CEEB68E9-4E51-4A27-BB16-69552ABD3476}"/>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31085" b="33027"/>
          <a:stretch/>
        </p:blipFill>
        <p:spPr>
          <a:xfrm>
            <a:off x="9117964" y="1136000"/>
            <a:ext cx="1594169" cy="572120"/>
          </a:xfrm>
          <a:prstGeom prst="rect">
            <a:avLst/>
          </a:prstGeom>
        </p:spPr>
      </p:pic>
      <p:sp>
        <p:nvSpPr>
          <p:cNvPr id="46" name="Title 1">
            <a:extLst>
              <a:ext uri="{FF2B5EF4-FFF2-40B4-BE49-F238E27FC236}">
                <a16:creationId xmlns:a16="http://schemas.microsoft.com/office/drawing/2014/main" id="{04E27487-3906-4BE8-AED5-E3ECFD55B5CD}"/>
              </a:ext>
            </a:extLst>
          </p:cNvPr>
          <p:cNvSpPr>
            <a:spLocks noGrp="1"/>
          </p:cNvSpPr>
          <p:nvPr>
            <p:ph type="title"/>
          </p:nvPr>
        </p:nvSpPr>
        <p:spPr>
          <a:xfrm>
            <a:off x="2958018" y="89774"/>
            <a:ext cx="6689443" cy="644932"/>
          </a:xfrm>
        </p:spPr>
        <p:txBody>
          <a:bodyPr>
            <a:normAutofit fontScale="90000"/>
          </a:bodyPr>
          <a:lstStyle/>
          <a:p>
            <a:r>
              <a:rPr lang="en-US" sz="4400" dirty="0">
                <a:latin typeface="Lato Black" panose="020F0A02020204030203" pitchFamily="34" charset="0"/>
              </a:rPr>
              <a:t>WE CONTINUE TO ADD</a:t>
            </a:r>
          </a:p>
        </p:txBody>
      </p:sp>
      <p:sp>
        <p:nvSpPr>
          <p:cNvPr id="48" name="Footer Placeholder 22">
            <a:extLst>
              <a:ext uri="{FF2B5EF4-FFF2-40B4-BE49-F238E27FC236}">
                <a16:creationId xmlns:a16="http://schemas.microsoft.com/office/drawing/2014/main" id="{20519100-8AC3-44C0-8DB8-C395764565CE}"/>
              </a:ext>
            </a:extLst>
          </p:cNvPr>
          <p:cNvSpPr>
            <a:spLocks noGrp="1"/>
          </p:cNvSpPr>
          <p:nvPr>
            <p:ph type="ftr" sz="quarter" idx="11"/>
          </p:nvPr>
        </p:nvSpPr>
        <p:spPr>
          <a:xfrm>
            <a:off x="34286" y="6494066"/>
            <a:ext cx="1215771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schemeClr val="tx1"/>
                </a:solidFill>
                <a:effectLst/>
                <a:uLnTx/>
                <a:uFillTx/>
                <a:latin typeface="Calibri" panose="020F0502020204030204"/>
                <a:ea typeface="+mn-ea"/>
                <a:cs typeface="+mn-cs"/>
              </a:rPr>
              <a:t>More stores can be found at SG.SHOP.COM </a:t>
            </a:r>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1028" name="Picture 4" descr="Image result for NANYANG EDUCATION CONSULTANCY">
            <a:extLst>
              <a:ext uri="{FF2B5EF4-FFF2-40B4-BE49-F238E27FC236}">
                <a16:creationId xmlns:a16="http://schemas.microsoft.com/office/drawing/2014/main" id="{808D9C08-1E06-48D2-BB55-B068065A767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17074" y="3238905"/>
            <a:ext cx="2144460" cy="6719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HE NATURE COMPANY">
            <a:extLst>
              <a:ext uri="{FF2B5EF4-FFF2-40B4-BE49-F238E27FC236}">
                <a16:creationId xmlns:a16="http://schemas.microsoft.com/office/drawing/2014/main" id="{D3DB535E-D290-457A-A7EE-A1A4F4D2365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06819" y="3084490"/>
            <a:ext cx="1735472" cy="8807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PINK MAISON">
            <a:extLst>
              <a:ext uri="{FF2B5EF4-FFF2-40B4-BE49-F238E27FC236}">
                <a16:creationId xmlns:a16="http://schemas.microsoft.com/office/drawing/2014/main" id="{9662289B-F6D3-4F20-AF47-F42786C1B307}"/>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397" t="39462" r="8222" b="34656"/>
          <a:stretch/>
        </p:blipFill>
        <p:spPr bwMode="auto">
          <a:xfrm>
            <a:off x="8093469" y="3149011"/>
            <a:ext cx="2090669" cy="612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0410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 Diagonal Corner Rectangle 48"/>
          <p:cNvSpPr/>
          <p:nvPr/>
        </p:nvSpPr>
        <p:spPr>
          <a:xfrm>
            <a:off x="8713632" y="790316"/>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ound Diagonal Corner Rectangle 29"/>
          <p:cNvSpPr/>
          <p:nvPr/>
        </p:nvSpPr>
        <p:spPr>
          <a:xfrm>
            <a:off x="6180814" y="790316"/>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ound Diagonal Corner Rectangle 18"/>
          <p:cNvSpPr/>
          <p:nvPr/>
        </p:nvSpPr>
        <p:spPr>
          <a:xfrm>
            <a:off x="1116596" y="814956"/>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ound Diagonal Corner Rectangle 21"/>
          <p:cNvSpPr/>
          <p:nvPr/>
        </p:nvSpPr>
        <p:spPr>
          <a:xfrm>
            <a:off x="3627729" y="807716"/>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ound Diagonal Corner Rectangle 23"/>
          <p:cNvSpPr/>
          <p:nvPr/>
        </p:nvSpPr>
        <p:spPr>
          <a:xfrm>
            <a:off x="1837556" y="1775936"/>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ound Diagonal Corner Rectangle 19"/>
          <p:cNvSpPr/>
          <p:nvPr/>
        </p:nvSpPr>
        <p:spPr>
          <a:xfrm>
            <a:off x="494725" y="2900371"/>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ound Diagonal Corner Rectangle 42"/>
          <p:cNvSpPr/>
          <p:nvPr/>
        </p:nvSpPr>
        <p:spPr>
          <a:xfrm>
            <a:off x="4395097" y="1775936"/>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ound Diagonal Corner Rectangle 3"/>
          <p:cNvSpPr/>
          <p:nvPr/>
        </p:nvSpPr>
        <p:spPr>
          <a:xfrm>
            <a:off x="3009547" y="2927509"/>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Round Diagonal Corner Rectangle 49"/>
          <p:cNvSpPr/>
          <p:nvPr/>
        </p:nvSpPr>
        <p:spPr>
          <a:xfrm>
            <a:off x="6989639" y="1765162"/>
            <a:ext cx="2315203" cy="1331462"/>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ound Diagonal Corner Rectangle 20"/>
          <p:cNvSpPr/>
          <p:nvPr/>
        </p:nvSpPr>
        <p:spPr>
          <a:xfrm>
            <a:off x="5524369" y="2900371"/>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ound Diagonal Corner Rectangle 15"/>
          <p:cNvSpPr/>
          <p:nvPr/>
        </p:nvSpPr>
        <p:spPr>
          <a:xfrm>
            <a:off x="1070713" y="4025084"/>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ound Diagonal Corner Rectangle 16"/>
          <p:cNvSpPr/>
          <p:nvPr/>
        </p:nvSpPr>
        <p:spPr>
          <a:xfrm>
            <a:off x="3585535" y="4030022"/>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ound Diagonal Corner Rectangle 28"/>
          <p:cNvSpPr/>
          <p:nvPr/>
        </p:nvSpPr>
        <p:spPr>
          <a:xfrm>
            <a:off x="7986748" y="2864365"/>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ound Diagonal Corner Rectangle 22"/>
          <p:cNvSpPr/>
          <p:nvPr/>
        </p:nvSpPr>
        <p:spPr>
          <a:xfrm>
            <a:off x="6050039" y="3995454"/>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ound Diagonal Corner Rectangle 50"/>
          <p:cNvSpPr/>
          <p:nvPr/>
        </p:nvSpPr>
        <p:spPr>
          <a:xfrm>
            <a:off x="8512418" y="3983412"/>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ound Diagonal Corner Rectangle 51"/>
          <p:cNvSpPr/>
          <p:nvPr/>
        </p:nvSpPr>
        <p:spPr>
          <a:xfrm>
            <a:off x="2040130" y="4984240"/>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Round Diagonal Corner Rectangle 52"/>
          <p:cNvSpPr/>
          <p:nvPr/>
        </p:nvSpPr>
        <p:spPr>
          <a:xfrm>
            <a:off x="4643992" y="4984240"/>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Round Diagonal Corner Rectangle 53"/>
          <p:cNvSpPr/>
          <p:nvPr/>
        </p:nvSpPr>
        <p:spPr>
          <a:xfrm>
            <a:off x="7155284" y="4958258"/>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Round Diagonal Corner Rectangle 54"/>
          <p:cNvSpPr/>
          <p:nvPr/>
        </p:nvSpPr>
        <p:spPr>
          <a:xfrm>
            <a:off x="9674206" y="4935779"/>
            <a:ext cx="2286424" cy="1251298"/>
          </a:xfrm>
          <a:prstGeom prst="round2Diag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8" name="Group 57">
            <a:extLst>
              <a:ext uri="{FF2B5EF4-FFF2-40B4-BE49-F238E27FC236}">
                <a16:creationId xmlns:a16="http://schemas.microsoft.com/office/drawing/2014/main" id="{0A59AE04-46E6-45DE-8FDB-9E94D1E4D749}"/>
              </a:ext>
            </a:extLst>
          </p:cNvPr>
          <p:cNvGrpSpPr/>
          <p:nvPr/>
        </p:nvGrpSpPr>
        <p:grpSpPr>
          <a:xfrm>
            <a:off x="-467603" y="-131993"/>
            <a:ext cx="2442207" cy="2247469"/>
            <a:chOff x="4310187" y="33539"/>
            <a:chExt cx="3429000" cy="3429000"/>
          </a:xfrm>
        </p:grpSpPr>
        <p:grpSp>
          <p:nvGrpSpPr>
            <p:cNvPr id="59" name="Group 58">
              <a:extLst>
                <a:ext uri="{FF2B5EF4-FFF2-40B4-BE49-F238E27FC236}">
                  <a16:creationId xmlns:a16="http://schemas.microsoft.com/office/drawing/2014/main" id="{5100B8A4-024C-4C90-A505-EB204AC6EF64}"/>
                </a:ext>
              </a:extLst>
            </p:cNvPr>
            <p:cNvGrpSpPr/>
            <p:nvPr/>
          </p:nvGrpSpPr>
          <p:grpSpPr>
            <a:xfrm>
              <a:off x="4310187" y="33539"/>
              <a:ext cx="3429000" cy="3429000"/>
              <a:chOff x="-546218" y="1031372"/>
              <a:chExt cx="3601902" cy="3626408"/>
            </a:xfrm>
          </p:grpSpPr>
          <p:sp>
            <p:nvSpPr>
              <p:cNvPr id="69" name="Oval 68">
                <a:extLst>
                  <a:ext uri="{FF2B5EF4-FFF2-40B4-BE49-F238E27FC236}">
                    <a16:creationId xmlns:a16="http://schemas.microsoft.com/office/drawing/2014/main" id="{8417E4F0-AC14-4356-B3BB-E1883FAC03A8}"/>
                  </a:ext>
                </a:extLst>
              </p:cNvPr>
              <p:cNvSpPr/>
              <p:nvPr/>
            </p:nvSpPr>
            <p:spPr>
              <a:xfrm>
                <a:off x="-546218" y="1031372"/>
                <a:ext cx="3601902" cy="3626408"/>
              </a:xfrm>
              <a:prstGeom prst="ellipse">
                <a:avLst/>
              </a:prstGeom>
              <a:solidFill>
                <a:srgbClr val="0099A5">
                  <a:lumMod val="50000"/>
                  <a:alpha val="15000"/>
                </a:srgbClr>
              </a:solidFill>
              <a:ln w="3175" cap="flat" cmpd="sng" algn="ctr">
                <a:noFill/>
                <a:prstDash val="dash"/>
                <a:miter lim="800000"/>
              </a:ln>
              <a:effectLst/>
            </p:spPr>
            <p:txBody>
              <a:bodyPr rtlCol="0" anchor="ctr"/>
              <a:lstStyle/>
              <a:p>
                <a:pPr marL="0" marR="0" lvl="0" indent="0" algn="ctr" defTabSz="1181724"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sp>
            <p:nvSpPr>
              <p:cNvPr id="80" name="Oval 79">
                <a:extLst>
                  <a:ext uri="{FF2B5EF4-FFF2-40B4-BE49-F238E27FC236}">
                    <a16:creationId xmlns:a16="http://schemas.microsoft.com/office/drawing/2014/main" id="{8C7D7264-9FAB-4A85-ABC5-4400A8A2D5FE}"/>
                  </a:ext>
                </a:extLst>
              </p:cNvPr>
              <p:cNvSpPr/>
              <p:nvPr/>
            </p:nvSpPr>
            <p:spPr>
              <a:xfrm>
                <a:off x="-276952" y="1359986"/>
                <a:ext cx="3025598" cy="3048001"/>
              </a:xfrm>
              <a:prstGeom prst="ellipse">
                <a:avLst/>
              </a:prstGeom>
              <a:gradFill flip="none" rotWithShape="1">
                <a:gsLst>
                  <a:gs pos="0">
                    <a:srgbClr val="5268A5"/>
                  </a:gs>
                  <a:gs pos="52000">
                    <a:srgbClr val="0099A5">
                      <a:lumMod val="95000"/>
                      <a:lumOff val="5000"/>
                    </a:srgbClr>
                  </a:gs>
                  <a:gs pos="100000">
                    <a:srgbClr val="0099A5">
                      <a:lumMod val="60000"/>
                    </a:srgbClr>
                  </a:gs>
                </a:gsLst>
                <a:path path="circle">
                  <a:fillToRect l="50000" t="130000" r="50000" b="-30000"/>
                </a:path>
                <a:tileRect/>
              </a:gradFill>
              <a:ln w="12700" cap="flat" cmpd="sng" algn="ctr">
                <a:noFill/>
                <a:prstDash val="solid"/>
                <a:miter lim="800000"/>
              </a:ln>
              <a:effectLst>
                <a:outerShdw blurRad="241300" sx="106000" sy="106000" algn="ctr" rotWithShape="0">
                  <a:prstClr val="black">
                    <a:alpha val="40000"/>
                  </a:prstClr>
                </a:outerShdw>
              </a:effectLst>
            </p:spPr>
            <p:txBody>
              <a:bodyPr rtlCol="0" anchor="ctr"/>
              <a:lstStyle/>
              <a:p>
                <a:pPr marL="0" marR="0" lvl="0" indent="0" algn="ctr" defTabSz="1181724"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Segoe UI Light" panose="020B0502040204020203" pitchFamily="34" charset="0"/>
                  <a:ea typeface="+mn-ea"/>
                  <a:cs typeface="+mn-cs"/>
                </a:endParaRPr>
              </a:p>
            </p:txBody>
          </p:sp>
        </p:grpSp>
        <p:sp>
          <p:nvSpPr>
            <p:cNvPr id="64" name="Rectangle 63">
              <a:extLst>
                <a:ext uri="{FF2B5EF4-FFF2-40B4-BE49-F238E27FC236}">
                  <a16:creationId xmlns:a16="http://schemas.microsoft.com/office/drawing/2014/main" id="{CC617A74-AC73-40EC-A6C6-05BBA6C2C6CD}"/>
                </a:ext>
              </a:extLst>
            </p:cNvPr>
            <p:cNvSpPr/>
            <p:nvPr/>
          </p:nvSpPr>
          <p:spPr>
            <a:xfrm>
              <a:off x="4772486" y="946210"/>
              <a:ext cx="2339930" cy="1529972"/>
            </a:xfrm>
            <a:prstGeom prst="rect">
              <a:avLst/>
            </a:prstGeom>
            <a:ln>
              <a:noFill/>
            </a:ln>
          </p:spPr>
          <p:txBody>
            <a:bodyPr wrap="square">
              <a:spAutoFit/>
            </a:bodyPr>
            <a:lstStyle/>
            <a:p>
              <a:pPr marL="0" marR="0" lvl="0" indent="0" algn="ctr" defTabSz="1181724" rtl="0" eaLnBrk="1" fontAlgn="auto" latinLnBrk="0" hangingPunct="1">
                <a:lnSpc>
                  <a:spcPct val="100000"/>
                </a:lnSpc>
                <a:spcBef>
                  <a:spcPts val="0"/>
                </a:spcBef>
                <a:spcAft>
                  <a:spcPts val="0"/>
                </a:spcAft>
                <a:buClrTx/>
                <a:buSzTx/>
                <a:buFontTx/>
                <a:buNone/>
                <a:tabLst/>
                <a:defRPr/>
              </a:pPr>
              <a:r>
                <a:rPr kumimoji="0" lang="en-MY" sz="1800" b="0" i="0" u="none" strike="noStrike" kern="0" cap="none" spc="0" normalizeH="0" baseline="0" noProof="0" dirty="0">
                  <a:ln>
                    <a:noFill/>
                  </a:ln>
                  <a:solidFill>
                    <a:prstClr val="white">
                      <a:lumMod val="95000"/>
                    </a:prstClr>
                  </a:solidFill>
                  <a:effectLst/>
                  <a:uLnTx/>
                  <a:uFillTx/>
                  <a:latin typeface="Aller Light" panose="02000503000000020004" pitchFamily="2" charset="0"/>
                  <a:ea typeface="+mn-ea"/>
                  <a:cs typeface="Arial" pitchFamily="34" charset="0"/>
                </a:rPr>
                <a:t>New Stores</a:t>
              </a:r>
            </a:p>
            <a:p>
              <a:pPr lvl="0" algn="ctr" defTabSz="1181724">
                <a:defRPr/>
              </a:pPr>
              <a:r>
                <a:rPr kumimoji="0" lang="en-MY" sz="1800" b="0" i="0" u="none" strike="noStrike" kern="0" cap="none" spc="0" normalizeH="0" baseline="0" noProof="0" dirty="0">
                  <a:ln>
                    <a:noFill/>
                  </a:ln>
                  <a:solidFill>
                    <a:prstClr val="white">
                      <a:lumMod val="95000"/>
                    </a:prstClr>
                  </a:solidFill>
                  <a:effectLst/>
                  <a:uLnTx/>
                  <a:uFillTx/>
                  <a:latin typeface="Aller Light" panose="02000503000000020004" pitchFamily="2" charset="0"/>
                  <a:ea typeface="+mn-ea"/>
                  <a:cs typeface="Arial" pitchFamily="34" charset="0"/>
                </a:rPr>
                <a:t>Since </a:t>
              </a:r>
              <a:r>
                <a:rPr lang="en-MY" kern="0" dirty="0">
                  <a:solidFill>
                    <a:prstClr val="white">
                      <a:lumMod val="95000"/>
                    </a:prstClr>
                  </a:solidFill>
                  <a:latin typeface="Aller Light" panose="02000503000000020004" pitchFamily="2" charset="0"/>
                  <a:cs typeface="Arial" pitchFamily="34" charset="0"/>
                </a:rPr>
                <a:t>SEA Convention</a:t>
              </a:r>
              <a:endParaRPr kumimoji="0" lang="en-MY" sz="1800" b="0" i="0" u="none" strike="noStrike" kern="0" cap="none" spc="0" normalizeH="0" baseline="0" noProof="0" dirty="0">
                <a:ln>
                  <a:noFill/>
                </a:ln>
                <a:solidFill>
                  <a:prstClr val="white">
                    <a:lumMod val="95000"/>
                  </a:prstClr>
                </a:solidFill>
                <a:effectLst/>
                <a:uLnTx/>
                <a:uFillTx/>
                <a:latin typeface="Aller Light" panose="02000503000000020004" pitchFamily="2" charset="0"/>
                <a:ea typeface="+mn-ea"/>
                <a:cs typeface="Arial" pitchFamily="34" charset="0"/>
              </a:endParaRPr>
            </a:p>
          </p:txBody>
        </p:sp>
      </p:grpSp>
      <p:pic>
        <p:nvPicPr>
          <p:cNvPr id="46" name="Picture 45" descr="A close up of a sign&#10;&#10;Description generated with high confidence">
            <a:extLst>
              <a:ext uri="{FF2B5EF4-FFF2-40B4-BE49-F238E27FC236}">
                <a16:creationId xmlns:a16="http://schemas.microsoft.com/office/drawing/2014/main" id="{105A7E9E-C605-47F9-911B-319C400476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8476" y="1124598"/>
            <a:ext cx="2039064" cy="870000"/>
          </a:xfrm>
          <a:prstGeom prst="rect">
            <a:avLst/>
          </a:prstGeom>
        </p:spPr>
      </p:pic>
      <p:pic>
        <p:nvPicPr>
          <p:cNvPr id="47" name="Picture 46" descr="A close up of a black background&#10;&#10;Description generated with high confidence">
            <a:extLst>
              <a:ext uri="{FF2B5EF4-FFF2-40B4-BE49-F238E27FC236}">
                <a16:creationId xmlns:a16="http://schemas.microsoft.com/office/drawing/2014/main" id="{C775AB25-4163-4DD5-8AB8-B0EEABCE06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6856" y="1044811"/>
            <a:ext cx="2019970" cy="469057"/>
          </a:xfrm>
          <a:prstGeom prst="rect">
            <a:avLst/>
          </a:prstGeom>
        </p:spPr>
      </p:pic>
      <p:pic>
        <p:nvPicPr>
          <p:cNvPr id="48" name="Picture 47" descr="A close up of a sign&#10;&#10;Description generated with very high confidence">
            <a:extLst>
              <a:ext uri="{FF2B5EF4-FFF2-40B4-BE49-F238E27FC236}">
                <a16:creationId xmlns:a16="http://schemas.microsoft.com/office/drawing/2014/main" id="{4A77C987-8216-419B-8B3A-1799704A66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3624" y="5413788"/>
            <a:ext cx="2025678" cy="371522"/>
          </a:xfrm>
          <a:prstGeom prst="rect">
            <a:avLst/>
          </a:prstGeom>
        </p:spPr>
      </p:pic>
      <p:pic>
        <p:nvPicPr>
          <p:cNvPr id="81" name="Picture 80" descr="A picture containing object&#10;&#10;Description generated with high confidence">
            <a:extLst>
              <a:ext uri="{FF2B5EF4-FFF2-40B4-BE49-F238E27FC236}">
                <a16:creationId xmlns:a16="http://schemas.microsoft.com/office/drawing/2014/main" id="{59A1ABCA-EC24-4C49-B356-B317A5024C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4371" y="1209040"/>
            <a:ext cx="1905266" cy="314369"/>
          </a:xfrm>
          <a:prstGeom prst="rect">
            <a:avLst/>
          </a:prstGeom>
        </p:spPr>
      </p:pic>
      <p:pic>
        <p:nvPicPr>
          <p:cNvPr id="6" name="Picture 5" descr="A close up of a logo&#10;&#10;Description generated with very high confidence">
            <a:extLst>
              <a:ext uri="{FF2B5EF4-FFF2-40B4-BE49-F238E27FC236}">
                <a16:creationId xmlns:a16="http://schemas.microsoft.com/office/drawing/2014/main" id="{2528DEC6-9C38-4757-8397-BD2F43AFC1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2709" y="3328395"/>
            <a:ext cx="2010056" cy="285790"/>
          </a:xfrm>
          <a:prstGeom prst="rect">
            <a:avLst/>
          </a:prstGeom>
        </p:spPr>
      </p:pic>
      <p:pic>
        <p:nvPicPr>
          <p:cNvPr id="10" name="Picture 9">
            <a:extLst>
              <a:ext uri="{FF2B5EF4-FFF2-40B4-BE49-F238E27FC236}">
                <a16:creationId xmlns:a16="http://schemas.microsoft.com/office/drawing/2014/main" id="{BD6B1005-9ED8-4C84-97A5-A313BB65AC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99789" y="3211935"/>
            <a:ext cx="2008992" cy="565913"/>
          </a:xfrm>
          <a:prstGeom prst="rect">
            <a:avLst/>
          </a:prstGeom>
        </p:spPr>
      </p:pic>
      <p:pic>
        <p:nvPicPr>
          <p:cNvPr id="14" name="Picture 13" descr="A picture containing clipart&#10;&#10;Description generated with very high confidence">
            <a:extLst>
              <a:ext uri="{FF2B5EF4-FFF2-40B4-BE49-F238E27FC236}">
                <a16:creationId xmlns:a16="http://schemas.microsoft.com/office/drawing/2014/main" id="{1E6C6556-DD12-45F8-A15F-5BABB65D70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1653" y="1925958"/>
            <a:ext cx="1558028" cy="870663"/>
          </a:xfrm>
          <a:prstGeom prst="rect">
            <a:avLst/>
          </a:prstGeom>
        </p:spPr>
      </p:pic>
      <p:pic>
        <p:nvPicPr>
          <p:cNvPr id="18" name="Picture 17" descr="A close up of a logo&#10;&#10;Description generated with very high confidence">
            <a:extLst>
              <a:ext uri="{FF2B5EF4-FFF2-40B4-BE49-F238E27FC236}">
                <a16:creationId xmlns:a16="http://schemas.microsoft.com/office/drawing/2014/main" id="{DE468A66-C685-499E-9013-3C39325068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4573" y="3423631"/>
            <a:ext cx="2122259" cy="212226"/>
          </a:xfrm>
          <a:prstGeom prst="rect">
            <a:avLst/>
          </a:prstGeom>
        </p:spPr>
      </p:pic>
      <p:pic>
        <p:nvPicPr>
          <p:cNvPr id="26" name="Picture 25" descr="A close up of a logo&#10;&#10;Description generated with very high confidence">
            <a:extLst>
              <a:ext uri="{FF2B5EF4-FFF2-40B4-BE49-F238E27FC236}">
                <a16:creationId xmlns:a16="http://schemas.microsoft.com/office/drawing/2014/main" id="{AA985AF3-6E58-4891-9678-66D074251B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7672" y="3169777"/>
            <a:ext cx="2000529" cy="743054"/>
          </a:xfrm>
          <a:prstGeom prst="rect">
            <a:avLst/>
          </a:prstGeom>
        </p:spPr>
      </p:pic>
      <p:pic>
        <p:nvPicPr>
          <p:cNvPr id="28" name="Picture 27" descr="A close up of a logo&#10;&#10;Description generated with very high confidence">
            <a:extLst>
              <a:ext uri="{FF2B5EF4-FFF2-40B4-BE49-F238E27FC236}">
                <a16:creationId xmlns:a16="http://schemas.microsoft.com/office/drawing/2014/main" id="{D0C51D53-7C4B-4EC6-AA0A-C8810DF4E4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8949" y="4515210"/>
            <a:ext cx="1935624" cy="227721"/>
          </a:xfrm>
          <a:prstGeom prst="rect">
            <a:avLst/>
          </a:prstGeom>
        </p:spPr>
      </p:pic>
      <p:pic>
        <p:nvPicPr>
          <p:cNvPr id="32" name="Picture 31" descr="A picture containing clipart&#10;&#10;Description generated with very high confidence">
            <a:extLst>
              <a:ext uri="{FF2B5EF4-FFF2-40B4-BE49-F238E27FC236}">
                <a16:creationId xmlns:a16="http://schemas.microsoft.com/office/drawing/2014/main" id="{28FD97EA-DE3B-48C4-A854-D800125E59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86560" y="4319953"/>
            <a:ext cx="1953575" cy="564261"/>
          </a:xfrm>
          <a:prstGeom prst="rect">
            <a:avLst/>
          </a:prstGeom>
        </p:spPr>
      </p:pic>
      <p:pic>
        <p:nvPicPr>
          <p:cNvPr id="34" name="Picture 33">
            <a:extLst>
              <a:ext uri="{FF2B5EF4-FFF2-40B4-BE49-F238E27FC236}">
                <a16:creationId xmlns:a16="http://schemas.microsoft.com/office/drawing/2014/main" id="{1A58DC49-B785-4088-A5F7-903ACC301DF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13143" y="4278322"/>
            <a:ext cx="2181663" cy="571972"/>
          </a:xfrm>
          <a:prstGeom prst="rect">
            <a:avLst/>
          </a:prstGeom>
        </p:spPr>
      </p:pic>
      <p:pic>
        <p:nvPicPr>
          <p:cNvPr id="38" name="Picture 37">
            <a:extLst>
              <a:ext uri="{FF2B5EF4-FFF2-40B4-BE49-F238E27FC236}">
                <a16:creationId xmlns:a16="http://schemas.microsoft.com/office/drawing/2014/main" id="{E5B1C32B-38F9-4C37-92CB-7FF3AB2ABF0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79721" y="5348449"/>
            <a:ext cx="1814965" cy="615792"/>
          </a:xfrm>
          <a:prstGeom prst="rect">
            <a:avLst/>
          </a:prstGeom>
        </p:spPr>
      </p:pic>
      <p:pic>
        <p:nvPicPr>
          <p:cNvPr id="42" name="Picture 41">
            <a:extLst>
              <a:ext uri="{FF2B5EF4-FFF2-40B4-BE49-F238E27FC236}">
                <a16:creationId xmlns:a16="http://schemas.microsoft.com/office/drawing/2014/main" id="{86BF65DD-2612-4B78-87AC-7F6BFB4D480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963380" y="4160189"/>
            <a:ext cx="1384500" cy="756745"/>
          </a:xfrm>
          <a:prstGeom prst="rect">
            <a:avLst/>
          </a:prstGeom>
        </p:spPr>
      </p:pic>
      <p:pic>
        <p:nvPicPr>
          <p:cNvPr id="45" name="Picture 44">
            <a:extLst>
              <a:ext uri="{FF2B5EF4-FFF2-40B4-BE49-F238E27FC236}">
                <a16:creationId xmlns:a16="http://schemas.microsoft.com/office/drawing/2014/main" id="{397B53E5-23C7-44F5-AF85-EEA78AF1A04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86942" y="5383469"/>
            <a:ext cx="1660951" cy="355918"/>
          </a:xfrm>
          <a:prstGeom prst="rect">
            <a:avLst/>
          </a:prstGeom>
        </p:spPr>
      </p:pic>
      <p:pic>
        <p:nvPicPr>
          <p:cNvPr id="83" name="Picture 82" descr="A picture containing sky&#10;&#10;Description generated with high confidence">
            <a:extLst>
              <a:ext uri="{FF2B5EF4-FFF2-40B4-BE49-F238E27FC236}">
                <a16:creationId xmlns:a16="http://schemas.microsoft.com/office/drawing/2014/main" id="{59B0FFF0-5B0B-4999-ADEC-41174CE09A0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78505" y="2147718"/>
            <a:ext cx="2173659" cy="485399"/>
          </a:xfrm>
          <a:prstGeom prst="rect">
            <a:avLst/>
          </a:prstGeom>
        </p:spPr>
      </p:pic>
      <p:pic>
        <p:nvPicPr>
          <p:cNvPr id="87" name="Picture 86">
            <a:extLst>
              <a:ext uri="{FF2B5EF4-FFF2-40B4-BE49-F238E27FC236}">
                <a16:creationId xmlns:a16="http://schemas.microsoft.com/office/drawing/2014/main" id="{FD4911DB-5104-4D69-A379-2538E387060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36033" y="1950712"/>
            <a:ext cx="2311772" cy="710044"/>
          </a:xfrm>
          <a:prstGeom prst="rect">
            <a:avLst/>
          </a:prstGeom>
        </p:spPr>
      </p:pic>
      <p:pic>
        <p:nvPicPr>
          <p:cNvPr id="88" name="Picture 87">
            <a:extLst>
              <a:ext uri="{FF2B5EF4-FFF2-40B4-BE49-F238E27FC236}">
                <a16:creationId xmlns:a16="http://schemas.microsoft.com/office/drawing/2014/main" id="{1148119F-548E-4586-A4A3-CFD182FFD05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432488" y="5264512"/>
            <a:ext cx="1467055" cy="733527"/>
          </a:xfrm>
          <a:prstGeom prst="rect">
            <a:avLst/>
          </a:prstGeom>
        </p:spPr>
      </p:pic>
      <p:pic>
        <p:nvPicPr>
          <p:cNvPr id="56" name="Picture 55">
            <a:extLst>
              <a:ext uri="{FF2B5EF4-FFF2-40B4-BE49-F238E27FC236}">
                <a16:creationId xmlns:a16="http://schemas.microsoft.com/office/drawing/2014/main" id="{CEBEA2E2-24CB-426D-8489-67628BD9BE18}"/>
              </a:ext>
            </a:extLst>
          </p:cNvPr>
          <p:cNvPicPr>
            <a:picLocks noChangeAspect="1"/>
          </p:cNvPicPr>
          <p:nvPr/>
        </p:nvPicPr>
        <p:blipFill>
          <a:blip r:embed="rId21"/>
          <a:stretch>
            <a:fillRect/>
          </a:stretch>
        </p:blipFill>
        <p:spPr>
          <a:xfrm>
            <a:off x="3891655" y="1122163"/>
            <a:ext cx="1866957" cy="430687"/>
          </a:xfrm>
          <a:prstGeom prst="rect">
            <a:avLst/>
          </a:prstGeom>
        </p:spPr>
      </p:pic>
      <p:sp>
        <p:nvSpPr>
          <p:cNvPr id="57" name="Title 1">
            <a:extLst>
              <a:ext uri="{FF2B5EF4-FFF2-40B4-BE49-F238E27FC236}">
                <a16:creationId xmlns:a16="http://schemas.microsoft.com/office/drawing/2014/main" id="{FFABCD39-AFCF-41DE-B321-010C70EFDDF3}"/>
              </a:ext>
            </a:extLst>
          </p:cNvPr>
          <p:cNvSpPr>
            <a:spLocks noGrp="1"/>
          </p:cNvSpPr>
          <p:nvPr>
            <p:ph type="title"/>
          </p:nvPr>
        </p:nvSpPr>
        <p:spPr>
          <a:xfrm>
            <a:off x="2958018" y="89774"/>
            <a:ext cx="6689443" cy="644932"/>
          </a:xfrm>
        </p:spPr>
        <p:txBody>
          <a:bodyPr>
            <a:normAutofit fontScale="90000"/>
          </a:bodyPr>
          <a:lstStyle/>
          <a:p>
            <a:r>
              <a:rPr lang="en-US" sz="4400" dirty="0">
                <a:latin typeface="Lato Black" panose="020F0A02020204030203" pitchFamily="34" charset="0"/>
              </a:rPr>
              <a:t>WE CONTINUE TO ADD</a:t>
            </a:r>
          </a:p>
        </p:txBody>
      </p:sp>
      <p:sp>
        <p:nvSpPr>
          <p:cNvPr id="60" name="Footer Placeholder 22">
            <a:extLst>
              <a:ext uri="{FF2B5EF4-FFF2-40B4-BE49-F238E27FC236}">
                <a16:creationId xmlns:a16="http://schemas.microsoft.com/office/drawing/2014/main" id="{FCA3279D-350B-4CB0-A0F7-51ED7060F4EA}"/>
              </a:ext>
            </a:extLst>
          </p:cNvPr>
          <p:cNvSpPr>
            <a:spLocks noGrp="1"/>
          </p:cNvSpPr>
          <p:nvPr>
            <p:ph type="ftr" sz="quarter" idx="11"/>
          </p:nvPr>
        </p:nvSpPr>
        <p:spPr>
          <a:xfrm>
            <a:off x="34286" y="6494066"/>
            <a:ext cx="1215771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schemeClr val="tx1"/>
                </a:solidFill>
                <a:effectLst/>
                <a:uLnTx/>
                <a:uFillTx/>
                <a:latin typeface="Calibri" panose="020F0502020204030204"/>
                <a:ea typeface="+mn-ea"/>
                <a:cs typeface="+mn-cs"/>
              </a:rPr>
              <a:t>More stores can be found at SG.SHOP.COM </a:t>
            </a:r>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8755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4DBF0-C115-45A3-B631-E3CA1DD1689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3182228-931E-4660-B181-A70F8F78DF82}"/>
              </a:ext>
            </a:extLst>
          </p:cNvPr>
          <p:cNvPicPr>
            <a:picLocks noChangeAspect="1"/>
          </p:cNvPicPr>
          <p:nvPr/>
        </p:nvPicPr>
        <p:blipFill>
          <a:blip r:embed="rId2"/>
          <a:stretch>
            <a:fillRect/>
          </a:stretch>
        </p:blipFill>
        <p:spPr>
          <a:xfrm>
            <a:off x="706056" y="365125"/>
            <a:ext cx="10647743" cy="6453565"/>
          </a:xfrm>
          <a:prstGeom prst="rect">
            <a:avLst/>
          </a:prstGeom>
        </p:spPr>
      </p:pic>
      <p:grpSp>
        <p:nvGrpSpPr>
          <p:cNvPr id="13" name="Group 12">
            <a:extLst>
              <a:ext uri="{FF2B5EF4-FFF2-40B4-BE49-F238E27FC236}">
                <a16:creationId xmlns:a16="http://schemas.microsoft.com/office/drawing/2014/main" id="{F14427DA-41F7-460F-ADD7-43391944804F}"/>
              </a:ext>
            </a:extLst>
          </p:cNvPr>
          <p:cNvGrpSpPr/>
          <p:nvPr/>
        </p:nvGrpSpPr>
        <p:grpSpPr>
          <a:xfrm>
            <a:off x="463148" y="-467718"/>
            <a:ext cx="10553779" cy="5180768"/>
            <a:chOff x="700198" y="-655400"/>
            <a:chExt cx="10553779" cy="5180768"/>
          </a:xfrm>
        </p:grpSpPr>
        <p:pic>
          <p:nvPicPr>
            <p:cNvPr id="9" name="Picture 8">
              <a:extLst>
                <a:ext uri="{FF2B5EF4-FFF2-40B4-BE49-F238E27FC236}">
                  <a16:creationId xmlns:a16="http://schemas.microsoft.com/office/drawing/2014/main" id="{2EDB00AF-D3AC-4D69-81C3-0A6C89E8BBE3}"/>
                </a:ext>
              </a:extLst>
            </p:cNvPr>
            <p:cNvPicPr>
              <a:picLocks noChangeAspect="1"/>
            </p:cNvPicPr>
            <p:nvPr/>
          </p:nvPicPr>
          <p:blipFill>
            <a:blip r:embed="rId3"/>
            <a:stretch>
              <a:fillRect/>
            </a:stretch>
          </p:blipFill>
          <p:spPr>
            <a:xfrm rot="19450285">
              <a:off x="700198" y="201691"/>
              <a:ext cx="2535807" cy="3534395"/>
            </a:xfrm>
            <a:prstGeom prst="rect">
              <a:avLst/>
            </a:prstGeom>
          </p:spPr>
        </p:pic>
        <p:pic>
          <p:nvPicPr>
            <p:cNvPr id="10" name="Picture 9">
              <a:extLst>
                <a:ext uri="{FF2B5EF4-FFF2-40B4-BE49-F238E27FC236}">
                  <a16:creationId xmlns:a16="http://schemas.microsoft.com/office/drawing/2014/main" id="{EBA5B38C-B3EC-4A57-8D4C-CA4C4CCD9F3A}"/>
                </a:ext>
              </a:extLst>
            </p:cNvPr>
            <p:cNvPicPr>
              <a:picLocks noChangeAspect="1"/>
            </p:cNvPicPr>
            <p:nvPr/>
          </p:nvPicPr>
          <p:blipFill>
            <a:blip r:embed="rId4"/>
            <a:stretch>
              <a:fillRect/>
            </a:stretch>
          </p:blipFill>
          <p:spPr>
            <a:xfrm rot="19578572">
              <a:off x="3202602" y="-382092"/>
              <a:ext cx="2600466" cy="4197804"/>
            </a:xfrm>
            <a:prstGeom prst="rect">
              <a:avLst/>
            </a:prstGeom>
          </p:spPr>
        </p:pic>
        <p:pic>
          <p:nvPicPr>
            <p:cNvPr id="11" name="Picture 10">
              <a:extLst>
                <a:ext uri="{FF2B5EF4-FFF2-40B4-BE49-F238E27FC236}">
                  <a16:creationId xmlns:a16="http://schemas.microsoft.com/office/drawing/2014/main" id="{7ECF7B00-5527-4819-BE80-27C0F2D5C229}"/>
                </a:ext>
              </a:extLst>
            </p:cNvPr>
            <p:cNvPicPr>
              <a:picLocks noChangeAspect="1"/>
            </p:cNvPicPr>
            <p:nvPr/>
          </p:nvPicPr>
          <p:blipFill>
            <a:blip r:embed="rId5"/>
            <a:stretch>
              <a:fillRect/>
            </a:stretch>
          </p:blipFill>
          <p:spPr>
            <a:xfrm rot="19764037">
              <a:off x="5801392" y="-489144"/>
              <a:ext cx="2718982" cy="4912146"/>
            </a:xfrm>
            <a:prstGeom prst="rect">
              <a:avLst/>
            </a:prstGeom>
          </p:spPr>
        </p:pic>
        <p:pic>
          <p:nvPicPr>
            <p:cNvPr id="12" name="Picture 11">
              <a:extLst>
                <a:ext uri="{FF2B5EF4-FFF2-40B4-BE49-F238E27FC236}">
                  <a16:creationId xmlns:a16="http://schemas.microsoft.com/office/drawing/2014/main" id="{0634049B-70D8-487B-A104-17107FB431A4}"/>
                </a:ext>
              </a:extLst>
            </p:cNvPr>
            <p:cNvPicPr>
              <a:picLocks noChangeAspect="1"/>
            </p:cNvPicPr>
            <p:nvPr/>
          </p:nvPicPr>
          <p:blipFill>
            <a:blip r:embed="rId6"/>
            <a:stretch>
              <a:fillRect/>
            </a:stretch>
          </p:blipFill>
          <p:spPr>
            <a:xfrm rot="19458271">
              <a:off x="8247852" y="-655400"/>
              <a:ext cx="3006125" cy="5180768"/>
            </a:xfrm>
            <a:prstGeom prst="rect">
              <a:avLst/>
            </a:prstGeom>
          </p:spPr>
        </p:pic>
      </p:grpSp>
      <p:pic>
        <p:nvPicPr>
          <p:cNvPr id="5" name="Content Placeholder 4">
            <a:extLst>
              <a:ext uri="{FF2B5EF4-FFF2-40B4-BE49-F238E27FC236}">
                <a16:creationId xmlns:a16="http://schemas.microsoft.com/office/drawing/2014/main" id="{0CE6684B-05A4-444D-9F97-4BD5DF414D98}"/>
              </a:ext>
            </a:extLst>
          </p:cNvPr>
          <p:cNvPicPr>
            <a:picLocks noGrp="1" noChangeAspect="1"/>
          </p:cNvPicPr>
          <p:nvPr>
            <p:ph idx="1"/>
          </p:nvPr>
        </p:nvPicPr>
        <p:blipFill>
          <a:blip r:embed="rId7"/>
          <a:stretch>
            <a:fillRect/>
          </a:stretch>
        </p:blipFill>
        <p:spPr>
          <a:xfrm rot="19719097">
            <a:off x="3996521" y="2505545"/>
            <a:ext cx="2522074" cy="4351338"/>
          </a:xfrm>
          <a:prstGeom prst="rect">
            <a:avLst/>
          </a:prstGeom>
        </p:spPr>
      </p:pic>
      <p:pic>
        <p:nvPicPr>
          <p:cNvPr id="6" name="Picture 5">
            <a:extLst>
              <a:ext uri="{FF2B5EF4-FFF2-40B4-BE49-F238E27FC236}">
                <a16:creationId xmlns:a16="http://schemas.microsoft.com/office/drawing/2014/main" id="{0DDAE0A8-FFE2-469A-B318-255BEAA35654}"/>
              </a:ext>
            </a:extLst>
          </p:cNvPr>
          <p:cNvPicPr>
            <a:picLocks noChangeAspect="1"/>
          </p:cNvPicPr>
          <p:nvPr/>
        </p:nvPicPr>
        <p:blipFill>
          <a:blip r:embed="rId8"/>
          <a:stretch>
            <a:fillRect/>
          </a:stretch>
        </p:blipFill>
        <p:spPr>
          <a:xfrm rot="19670359">
            <a:off x="1246409" y="2609135"/>
            <a:ext cx="2715247" cy="4816331"/>
          </a:xfrm>
          <a:prstGeom prst="rect">
            <a:avLst/>
          </a:prstGeom>
        </p:spPr>
      </p:pic>
      <p:pic>
        <p:nvPicPr>
          <p:cNvPr id="7" name="Picture 6">
            <a:extLst>
              <a:ext uri="{FF2B5EF4-FFF2-40B4-BE49-F238E27FC236}">
                <a16:creationId xmlns:a16="http://schemas.microsoft.com/office/drawing/2014/main" id="{6423C15A-17E6-4912-AC1B-5F1E214410A9}"/>
              </a:ext>
            </a:extLst>
          </p:cNvPr>
          <p:cNvPicPr>
            <a:picLocks noChangeAspect="1"/>
          </p:cNvPicPr>
          <p:nvPr/>
        </p:nvPicPr>
        <p:blipFill>
          <a:blip r:embed="rId9"/>
          <a:stretch>
            <a:fillRect/>
          </a:stretch>
        </p:blipFill>
        <p:spPr>
          <a:xfrm rot="19640356">
            <a:off x="6583289" y="3240611"/>
            <a:ext cx="2655551" cy="3553380"/>
          </a:xfrm>
          <a:prstGeom prst="rect">
            <a:avLst/>
          </a:prstGeom>
        </p:spPr>
      </p:pic>
      <p:pic>
        <p:nvPicPr>
          <p:cNvPr id="8" name="Picture 7">
            <a:extLst>
              <a:ext uri="{FF2B5EF4-FFF2-40B4-BE49-F238E27FC236}">
                <a16:creationId xmlns:a16="http://schemas.microsoft.com/office/drawing/2014/main" id="{B4F6B6A0-6377-46A2-8AE9-1D8BDB789108}"/>
              </a:ext>
            </a:extLst>
          </p:cNvPr>
          <p:cNvPicPr>
            <a:picLocks noChangeAspect="1"/>
          </p:cNvPicPr>
          <p:nvPr/>
        </p:nvPicPr>
        <p:blipFill>
          <a:blip r:embed="rId10"/>
          <a:stretch>
            <a:fillRect/>
          </a:stretch>
        </p:blipFill>
        <p:spPr>
          <a:xfrm rot="19529479">
            <a:off x="9043193" y="2832020"/>
            <a:ext cx="2870105" cy="3892786"/>
          </a:xfrm>
          <a:prstGeom prst="rect">
            <a:avLst/>
          </a:prstGeom>
        </p:spPr>
      </p:pic>
    </p:spTree>
    <p:extLst>
      <p:ext uri="{BB962C8B-B14F-4D97-AF65-F5344CB8AC3E}">
        <p14:creationId xmlns:p14="http://schemas.microsoft.com/office/powerpoint/2010/main" val="162213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302247-1F61-4274-8EC5-182E982AED5B}"/>
              </a:ext>
            </a:extLst>
          </p:cNvPr>
          <p:cNvPicPr>
            <a:picLocks noChangeAspect="1"/>
          </p:cNvPicPr>
          <p:nvPr/>
        </p:nvPicPr>
        <p:blipFill>
          <a:blip r:embed="rId2"/>
          <a:stretch>
            <a:fillRect/>
          </a:stretch>
        </p:blipFill>
        <p:spPr>
          <a:xfrm>
            <a:off x="270158" y="746203"/>
            <a:ext cx="3533014" cy="4971327"/>
          </a:xfrm>
          <a:prstGeom prst="rect">
            <a:avLst/>
          </a:prstGeom>
        </p:spPr>
      </p:pic>
      <p:pic>
        <p:nvPicPr>
          <p:cNvPr id="5" name="Picture 4">
            <a:extLst>
              <a:ext uri="{FF2B5EF4-FFF2-40B4-BE49-F238E27FC236}">
                <a16:creationId xmlns:a16="http://schemas.microsoft.com/office/drawing/2014/main" id="{CD3D1CA5-BABD-4BBB-AB39-31D23D381ADD}"/>
              </a:ext>
            </a:extLst>
          </p:cNvPr>
          <p:cNvPicPr>
            <a:picLocks noChangeAspect="1"/>
          </p:cNvPicPr>
          <p:nvPr/>
        </p:nvPicPr>
        <p:blipFill>
          <a:blip r:embed="rId3"/>
          <a:stretch>
            <a:fillRect/>
          </a:stretch>
        </p:blipFill>
        <p:spPr>
          <a:xfrm>
            <a:off x="4004284" y="746203"/>
            <a:ext cx="3533013" cy="4971327"/>
          </a:xfrm>
          <a:prstGeom prst="rect">
            <a:avLst/>
          </a:prstGeom>
        </p:spPr>
      </p:pic>
      <p:pic>
        <p:nvPicPr>
          <p:cNvPr id="6" name="Picture 5">
            <a:extLst>
              <a:ext uri="{FF2B5EF4-FFF2-40B4-BE49-F238E27FC236}">
                <a16:creationId xmlns:a16="http://schemas.microsoft.com/office/drawing/2014/main" id="{3D048DC6-B575-4EE8-91D9-199EB726E8A7}"/>
              </a:ext>
            </a:extLst>
          </p:cNvPr>
          <p:cNvPicPr>
            <a:picLocks noChangeAspect="1"/>
          </p:cNvPicPr>
          <p:nvPr/>
        </p:nvPicPr>
        <p:blipFill>
          <a:blip r:embed="rId4"/>
          <a:stretch>
            <a:fillRect/>
          </a:stretch>
        </p:blipFill>
        <p:spPr>
          <a:xfrm>
            <a:off x="7428560" y="746203"/>
            <a:ext cx="4659019" cy="5107027"/>
          </a:xfrm>
          <a:prstGeom prst="rect">
            <a:avLst/>
          </a:prstGeom>
        </p:spPr>
      </p:pic>
      <p:pic>
        <p:nvPicPr>
          <p:cNvPr id="7" name="Picture 6">
            <a:extLst>
              <a:ext uri="{FF2B5EF4-FFF2-40B4-BE49-F238E27FC236}">
                <a16:creationId xmlns:a16="http://schemas.microsoft.com/office/drawing/2014/main" id="{DBC5DEEC-F11E-4584-894D-F420FC0AA5DB}"/>
              </a:ext>
            </a:extLst>
          </p:cNvPr>
          <p:cNvPicPr>
            <a:picLocks noChangeAspect="1"/>
          </p:cNvPicPr>
          <p:nvPr/>
        </p:nvPicPr>
        <p:blipFill>
          <a:blip r:embed="rId5"/>
          <a:stretch>
            <a:fillRect/>
          </a:stretch>
        </p:blipFill>
        <p:spPr>
          <a:xfrm>
            <a:off x="294728" y="632639"/>
            <a:ext cx="3709556" cy="5220591"/>
          </a:xfrm>
          <a:prstGeom prst="rect">
            <a:avLst/>
          </a:prstGeom>
        </p:spPr>
      </p:pic>
      <p:pic>
        <p:nvPicPr>
          <p:cNvPr id="8" name="Picture 7">
            <a:extLst>
              <a:ext uri="{FF2B5EF4-FFF2-40B4-BE49-F238E27FC236}">
                <a16:creationId xmlns:a16="http://schemas.microsoft.com/office/drawing/2014/main" id="{DF33034A-8312-42AA-B231-06778678E9E4}"/>
              </a:ext>
            </a:extLst>
          </p:cNvPr>
          <p:cNvPicPr>
            <a:picLocks noChangeAspect="1"/>
          </p:cNvPicPr>
          <p:nvPr/>
        </p:nvPicPr>
        <p:blipFill>
          <a:blip r:embed="rId6"/>
          <a:stretch>
            <a:fillRect/>
          </a:stretch>
        </p:blipFill>
        <p:spPr>
          <a:xfrm>
            <a:off x="3923322" y="621571"/>
            <a:ext cx="3868804" cy="5220590"/>
          </a:xfrm>
          <a:prstGeom prst="rect">
            <a:avLst/>
          </a:prstGeom>
        </p:spPr>
      </p:pic>
      <p:pic>
        <p:nvPicPr>
          <p:cNvPr id="9" name="Picture 8">
            <a:extLst>
              <a:ext uri="{FF2B5EF4-FFF2-40B4-BE49-F238E27FC236}">
                <a16:creationId xmlns:a16="http://schemas.microsoft.com/office/drawing/2014/main" id="{F5178951-8436-4D93-ADD0-C0716B8A7305}"/>
              </a:ext>
            </a:extLst>
          </p:cNvPr>
          <p:cNvPicPr>
            <a:picLocks noChangeAspect="1"/>
          </p:cNvPicPr>
          <p:nvPr/>
        </p:nvPicPr>
        <p:blipFill>
          <a:blip r:embed="rId7"/>
          <a:stretch>
            <a:fillRect/>
          </a:stretch>
        </p:blipFill>
        <p:spPr>
          <a:xfrm>
            <a:off x="7792126" y="632639"/>
            <a:ext cx="4216981" cy="5254201"/>
          </a:xfrm>
          <a:prstGeom prst="rect">
            <a:avLst/>
          </a:prstGeom>
        </p:spPr>
      </p:pic>
    </p:spTree>
    <p:extLst>
      <p:ext uri="{BB962C8B-B14F-4D97-AF65-F5344CB8AC3E}">
        <p14:creationId xmlns:p14="http://schemas.microsoft.com/office/powerpoint/2010/main" val="419935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10FFD5-9542-4DAB-A922-49005B146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82150" cy="6130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itle 1">
            <a:extLst>
              <a:ext uri="{FF2B5EF4-FFF2-40B4-BE49-F238E27FC236}">
                <a16:creationId xmlns:a16="http://schemas.microsoft.com/office/drawing/2014/main" id="{C9A7A852-A4A0-40CF-AB1F-C804C06B8C80}"/>
              </a:ext>
            </a:extLst>
          </p:cNvPr>
          <p:cNvSpPr txBox="1">
            <a:spLocks/>
          </p:cNvSpPr>
          <p:nvPr/>
        </p:nvSpPr>
        <p:spPr>
          <a:xfrm>
            <a:off x="5489342" y="274304"/>
            <a:ext cx="6595466" cy="3542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chemeClr val="accent4">
                    <a:lumMod val="75000"/>
                  </a:schemeClr>
                </a:solidFill>
                <a:effectLst>
                  <a:outerShdw blurRad="38100" dist="38100" dir="2700000" algn="tl">
                    <a:srgbClr val="000000">
                      <a:alpha val="43137"/>
                    </a:srgbClr>
                  </a:outerShdw>
                </a:effectLst>
              </a:rPr>
              <a:t>Lucky Dip </a:t>
            </a:r>
          </a:p>
          <a:p>
            <a:pPr algn="ctr"/>
            <a:r>
              <a:rPr lang="en-US" sz="6000" b="1" dirty="0">
                <a:effectLst>
                  <a:outerShdw blurRad="38100" dist="38100" dir="2700000" algn="tl">
                    <a:srgbClr val="000000">
                      <a:alpha val="43137"/>
                    </a:srgbClr>
                  </a:outerShdw>
                </a:effectLst>
              </a:rPr>
              <a:t>onsite </a:t>
            </a:r>
          </a:p>
          <a:p>
            <a:endParaRPr lang="en-US" sz="2400" dirty="0"/>
          </a:p>
          <a:p>
            <a:r>
              <a:rPr lang="en-US" dirty="0"/>
              <a:t>Buy your Shop.com Prepaid Mastercard @ #MASGLS2018</a:t>
            </a:r>
          </a:p>
          <a:p>
            <a:endParaRPr lang="en-US" dirty="0"/>
          </a:p>
          <a:p>
            <a:endParaRPr lang="en-US" dirty="0"/>
          </a:p>
        </p:txBody>
      </p:sp>
      <p:pic>
        <p:nvPicPr>
          <p:cNvPr id="8" name="Picture 7">
            <a:extLst>
              <a:ext uri="{FF2B5EF4-FFF2-40B4-BE49-F238E27FC236}">
                <a16:creationId xmlns:a16="http://schemas.microsoft.com/office/drawing/2014/main" id="{9B7325F7-86C6-4C15-8FC6-1B6B65617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8379" y="4616849"/>
            <a:ext cx="1283802" cy="1283802"/>
          </a:xfrm>
          <a:prstGeom prst="rect">
            <a:avLst/>
          </a:prstGeom>
        </p:spPr>
      </p:pic>
      <p:pic>
        <p:nvPicPr>
          <p:cNvPr id="16" name="Picture 15">
            <a:extLst>
              <a:ext uri="{FF2B5EF4-FFF2-40B4-BE49-F238E27FC236}">
                <a16:creationId xmlns:a16="http://schemas.microsoft.com/office/drawing/2014/main" id="{99AD9CED-63D2-493F-BA9F-5431737CBA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664" b="33627"/>
          <a:stretch/>
        </p:blipFill>
        <p:spPr>
          <a:xfrm>
            <a:off x="5429226" y="5959645"/>
            <a:ext cx="2651267" cy="624051"/>
          </a:xfrm>
          <a:prstGeom prst="rect">
            <a:avLst/>
          </a:prstGeom>
        </p:spPr>
      </p:pic>
      <p:pic>
        <p:nvPicPr>
          <p:cNvPr id="21" name="Picture 20">
            <a:extLst>
              <a:ext uri="{FF2B5EF4-FFF2-40B4-BE49-F238E27FC236}">
                <a16:creationId xmlns:a16="http://schemas.microsoft.com/office/drawing/2014/main" id="{C4EED9F4-721E-4052-96E7-4E29272331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5541" y="5969983"/>
            <a:ext cx="2590359" cy="702871"/>
          </a:xfrm>
          <a:prstGeom prst="rect">
            <a:avLst/>
          </a:prstGeom>
        </p:spPr>
      </p:pic>
      <p:pic>
        <p:nvPicPr>
          <p:cNvPr id="10" name="Picture 9">
            <a:extLst>
              <a:ext uri="{FF2B5EF4-FFF2-40B4-BE49-F238E27FC236}">
                <a16:creationId xmlns:a16="http://schemas.microsoft.com/office/drawing/2014/main" id="{E6C790BC-8BE2-46C5-A2FF-5515E76F2E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5130" y="4740229"/>
            <a:ext cx="1160422" cy="1160422"/>
          </a:xfrm>
          <a:prstGeom prst="rect">
            <a:avLst/>
          </a:prstGeom>
        </p:spPr>
      </p:pic>
      <p:pic>
        <p:nvPicPr>
          <p:cNvPr id="5" name="Picture 4">
            <a:extLst>
              <a:ext uri="{FF2B5EF4-FFF2-40B4-BE49-F238E27FC236}">
                <a16:creationId xmlns:a16="http://schemas.microsoft.com/office/drawing/2014/main" id="{F626CBDE-859A-4780-B1E9-BDB2560AFD6D}"/>
              </a:ext>
            </a:extLst>
          </p:cNvPr>
          <p:cNvPicPr>
            <a:picLocks noChangeAspect="1"/>
          </p:cNvPicPr>
          <p:nvPr/>
        </p:nvPicPr>
        <p:blipFill>
          <a:blip r:embed="rId7"/>
          <a:stretch>
            <a:fillRect/>
          </a:stretch>
        </p:blipFill>
        <p:spPr>
          <a:xfrm>
            <a:off x="5126181" y="0"/>
            <a:ext cx="7065819" cy="6427462"/>
          </a:xfrm>
          <a:prstGeom prst="rect">
            <a:avLst/>
          </a:prstGeom>
        </p:spPr>
      </p:pic>
      <p:pic>
        <p:nvPicPr>
          <p:cNvPr id="6" name="Picture 5">
            <a:extLst>
              <a:ext uri="{FF2B5EF4-FFF2-40B4-BE49-F238E27FC236}">
                <a16:creationId xmlns:a16="http://schemas.microsoft.com/office/drawing/2014/main" id="{701B6AE4-A32B-492E-8751-B0C6C1DAF941}"/>
              </a:ext>
            </a:extLst>
          </p:cNvPr>
          <p:cNvPicPr>
            <a:picLocks noChangeAspect="1"/>
          </p:cNvPicPr>
          <p:nvPr/>
        </p:nvPicPr>
        <p:blipFill>
          <a:blip r:embed="rId8"/>
          <a:stretch>
            <a:fillRect/>
          </a:stretch>
        </p:blipFill>
        <p:spPr>
          <a:xfrm>
            <a:off x="4877502" y="0"/>
            <a:ext cx="7314498" cy="6858000"/>
          </a:xfrm>
          <a:prstGeom prst="rect">
            <a:avLst/>
          </a:prstGeom>
        </p:spPr>
      </p:pic>
      <p:sp>
        <p:nvSpPr>
          <p:cNvPr id="2" name="Rectangle 1">
            <a:extLst>
              <a:ext uri="{FF2B5EF4-FFF2-40B4-BE49-F238E27FC236}">
                <a16:creationId xmlns:a16="http://schemas.microsoft.com/office/drawing/2014/main" id="{607D2191-984B-450B-8511-69262B891C90}"/>
              </a:ext>
            </a:extLst>
          </p:cNvPr>
          <p:cNvSpPr/>
          <p:nvPr/>
        </p:nvSpPr>
        <p:spPr>
          <a:xfrm>
            <a:off x="942535" y="2321169"/>
            <a:ext cx="3699803" cy="4642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328634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A0DE16-BACC-4867-9458-6108D00EF65A}"/>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3243" r="1173" b="-1"/>
          <a:stretch/>
        </p:blipFill>
        <p:spPr>
          <a:xfrm>
            <a:off x="-74915" y="2042"/>
            <a:ext cx="12192000" cy="6855958"/>
          </a:xfrm>
          <a:prstGeom prst="rect">
            <a:avLst/>
          </a:prstGeom>
        </p:spPr>
      </p:pic>
      <p:sp>
        <p:nvSpPr>
          <p:cNvPr id="2" name="TextBox 1"/>
          <p:cNvSpPr txBox="1"/>
          <p:nvPr/>
        </p:nvSpPr>
        <p:spPr>
          <a:xfrm>
            <a:off x="338667" y="381000"/>
            <a:ext cx="5682417" cy="2076333"/>
          </a:xfrm>
          <a:prstGeom prst="rect">
            <a:avLst/>
          </a:prstGeom>
        </p:spPr>
        <p:txBody>
          <a:bodyPr vert="horz" lIns="91440" tIns="45720" rIns="91440" bIns="45720" rtlCol="0" anchor="t">
            <a:noAutofit/>
          </a:bodyPr>
          <a:lstStyle/>
          <a:p>
            <a:pPr marL="0" marR="0" lvl="0" indent="0" fontAlgn="auto">
              <a:lnSpc>
                <a:spcPct val="90000"/>
              </a:lnSpc>
              <a:spcBef>
                <a:spcPct val="0"/>
              </a:spcBef>
              <a:spcAft>
                <a:spcPts val="600"/>
              </a:spcAft>
              <a:buClrTx/>
              <a:buSzTx/>
              <a:tabLst/>
              <a:defRPr/>
            </a:pPr>
            <a:r>
              <a:rPr kumimoji="0" lang="en-US" sz="6000" b="1" i="0" u="none" strike="noStrike" kern="1200" cap="none" spc="0" normalizeH="0" baseline="0" noProof="0" dirty="0">
                <a:ln>
                  <a:noFill/>
                </a:ln>
                <a:solidFill>
                  <a:schemeClr val="accent1">
                    <a:lumMod val="20000"/>
                    <a:lumOff val="80000"/>
                  </a:schemeClr>
                </a:solidFill>
                <a:effectLst>
                  <a:outerShdw blurRad="38100" dist="38100" dir="2700000" algn="tl">
                    <a:srgbClr val="000000">
                      <a:alpha val="43137"/>
                    </a:srgbClr>
                  </a:outerShdw>
                </a:effectLst>
                <a:uLnTx/>
                <a:uFillTx/>
                <a:latin typeface="+mj-lt"/>
                <a:ea typeface="+mj-ea"/>
                <a:cs typeface="+mj-cs"/>
              </a:rPr>
              <a:t>We </a:t>
            </a:r>
            <a:r>
              <a:rPr kumimoji="0" lang="en-US" sz="6000" b="1" i="0" u="none" strike="noStrike" kern="1200" cap="none" spc="0" normalizeH="0" baseline="0" noProof="0" dirty="0" err="1">
                <a:ln>
                  <a:noFill/>
                </a:ln>
                <a:solidFill>
                  <a:schemeClr val="accent1">
                    <a:lumMod val="20000"/>
                    <a:lumOff val="80000"/>
                  </a:schemeClr>
                </a:solidFill>
                <a:effectLst>
                  <a:outerShdw blurRad="38100" dist="38100" dir="2700000" algn="tl">
                    <a:srgbClr val="000000">
                      <a:alpha val="43137"/>
                    </a:srgbClr>
                  </a:outerShdw>
                </a:effectLst>
                <a:uLnTx/>
                <a:uFillTx/>
                <a:latin typeface="+mj-lt"/>
                <a:ea typeface="+mj-ea"/>
                <a:cs typeface="+mj-cs"/>
              </a:rPr>
              <a:t>wi</a:t>
            </a:r>
            <a:r>
              <a:rPr lang="en-US" sz="6000" b="1" dirty="0" err="1">
                <a:solidFill>
                  <a:schemeClr val="accent1">
                    <a:lumMod val="20000"/>
                    <a:lumOff val="80000"/>
                  </a:schemeClr>
                </a:solidFill>
                <a:effectLst>
                  <a:outerShdw blurRad="38100" dist="38100" dir="2700000" algn="tl">
                    <a:srgbClr val="000000">
                      <a:alpha val="43137"/>
                    </a:srgbClr>
                  </a:outerShdw>
                </a:effectLst>
                <a:latin typeface="+mj-lt"/>
                <a:ea typeface="+mj-ea"/>
                <a:cs typeface="+mj-cs"/>
              </a:rPr>
              <a:t>ll</a:t>
            </a:r>
            <a:r>
              <a:rPr lang="en-US" sz="6000" b="1" dirty="0">
                <a:solidFill>
                  <a:schemeClr val="accent1">
                    <a:lumMod val="20000"/>
                    <a:lumOff val="80000"/>
                  </a:schemeClr>
                </a:solidFill>
                <a:effectLst>
                  <a:outerShdw blurRad="38100" dist="38100" dir="2700000" algn="tl">
                    <a:srgbClr val="000000">
                      <a:alpha val="43137"/>
                    </a:srgbClr>
                  </a:outerShdw>
                </a:effectLst>
                <a:latin typeface="+mj-lt"/>
                <a:ea typeface="+mj-ea"/>
                <a:cs typeface="+mj-cs"/>
              </a:rPr>
              <a:t> </a:t>
            </a:r>
            <a:r>
              <a:rPr kumimoji="0" lang="en-US" sz="6000" b="1" i="0" u="none" strike="noStrike" kern="1200" cap="none" spc="0" normalizeH="0" baseline="0" noProof="0" dirty="0">
                <a:ln>
                  <a:noFill/>
                </a:ln>
                <a:solidFill>
                  <a:schemeClr val="accent1">
                    <a:lumMod val="20000"/>
                    <a:lumOff val="80000"/>
                  </a:schemeClr>
                </a:solidFill>
                <a:effectLst>
                  <a:outerShdw blurRad="38100" dist="38100" dir="2700000" algn="tl">
                    <a:srgbClr val="000000">
                      <a:alpha val="43137"/>
                    </a:srgbClr>
                  </a:outerShdw>
                </a:effectLst>
                <a:uLnTx/>
                <a:uFillTx/>
                <a:latin typeface="+mj-lt"/>
                <a:ea typeface="+mj-ea"/>
                <a:cs typeface="+mj-cs"/>
              </a:rPr>
              <a:t>continues to Grow !</a:t>
            </a:r>
          </a:p>
        </p:txBody>
      </p:sp>
      <p:sp>
        <p:nvSpPr>
          <p:cNvPr id="71" name="Freeform: Shape 7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4754" name="Picture 2" descr="Image result for growing"/>
          <p:cNvPicPr>
            <a:picLocks noChangeAspect="1" noChangeArrowheads="1"/>
          </p:cNvPicPr>
          <p:nvPr/>
        </p:nvPicPr>
        <p:blipFill rotWithShape="1">
          <a:blip r:embed="rId4">
            <a:extLst>
              <a:ext uri="{28A0092B-C50C-407E-A947-70E740481C1C}">
                <a14:useLocalDpi xmlns:a14="http://schemas.microsoft.com/office/drawing/2010/main" val="0"/>
              </a:ext>
            </a:extLst>
          </a:blip>
          <a:srcRect l="24985" r="24187"/>
          <a:stretch/>
        </p:blipFill>
        <p:spPr bwMode="auto">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1695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Related image">
            <a:extLst>
              <a:ext uri="{FF2B5EF4-FFF2-40B4-BE49-F238E27FC236}">
                <a16:creationId xmlns:a16="http://schemas.microsoft.com/office/drawing/2014/main" id="{1ECCD59E-A5CC-4786-98B7-5A22D173B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descr="A close up of a logo&#10;&#10;Description generated with very high confidence">
            <a:extLst>
              <a:ext uri="{FF2B5EF4-FFF2-40B4-BE49-F238E27FC236}">
                <a16:creationId xmlns:a16="http://schemas.microsoft.com/office/drawing/2014/main" id="{0179E270-2CEA-47EB-9C30-0E3F68D4735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129272" y="283955"/>
            <a:ext cx="4323920" cy="1335174"/>
          </a:xfrm>
        </p:spPr>
      </p:pic>
      <p:sp>
        <p:nvSpPr>
          <p:cNvPr id="13" name="Rectangle 12">
            <a:extLst>
              <a:ext uri="{FF2B5EF4-FFF2-40B4-BE49-F238E27FC236}">
                <a16:creationId xmlns:a16="http://schemas.microsoft.com/office/drawing/2014/main" id="{35D6976A-F2B3-47AD-8EE3-948D544177D7}"/>
              </a:ext>
            </a:extLst>
          </p:cNvPr>
          <p:cNvSpPr/>
          <p:nvPr/>
        </p:nvSpPr>
        <p:spPr>
          <a:xfrm>
            <a:off x="6692348" y="2293095"/>
            <a:ext cx="5009322" cy="4280949"/>
          </a:xfrm>
          <a:prstGeom prst="rect">
            <a:avLst/>
          </a:prstGeom>
          <a:solidFill>
            <a:schemeClr val="bg1">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C94E421-FE08-4645-B2BB-B0B044D8A8F7}"/>
              </a:ext>
            </a:extLst>
          </p:cNvPr>
          <p:cNvSpPr/>
          <p:nvPr/>
        </p:nvSpPr>
        <p:spPr>
          <a:xfrm>
            <a:off x="7216931" y="3075825"/>
            <a:ext cx="4148603" cy="2308324"/>
          </a:xfrm>
          <a:prstGeom prst="rect">
            <a:avLst/>
          </a:prstGeom>
        </p:spPr>
        <p:txBody>
          <a:bodyPr wrap="square">
            <a:spAutoFit/>
          </a:bodyPr>
          <a:lstStyle/>
          <a:p>
            <a:r>
              <a:rPr lang="en-SG" sz="2400" b="1" dirty="0"/>
              <a:t>FarEastFlora.com</a:t>
            </a:r>
          </a:p>
          <a:p>
            <a:endParaRPr lang="en-SG" sz="2000" b="1" dirty="0"/>
          </a:p>
          <a:p>
            <a:r>
              <a:rPr lang="en-SG" sz="2000" dirty="0"/>
              <a:t>One of the largest flower retailer that offer birthday flowers, a hamper to welcome a new-born baby with or customised wedding flowers and you name it.</a:t>
            </a:r>
          </a:p>
        </p:txBody>
      </p:sp>
      <p:pic>
        <p:nvPicPr>
          <p:cNvPr id="11" name="Picture 4" descr="Image result for music">
            <a:extLst>
              <a:ext uri="{FF2B5EF4-FFF2-40B4-BE49-F238E27FC236}">
                <a16:creationId xmlns:a16="http://schemas.microsoft.com/office/drawing/2014/main" id="{B8F428BB-812A-47D9-937E-895A929EA4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829238"/>
            <a:ext cx="6096001" cy="60287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615" y="0"/>
            <a:ext cx="2262410" cy="1200334"/>
          </a:xfrm>
          <a:prstGeom prst="rect">
            <a:avLst/>
          </a:prstGeom>
        </p:spPr>
      </p:pic>
      <p:sp>
        <p:nvSpPr>
          <p:cNvPr id="12" name="Rectangle 11">
            <a:extLst>
              <a:ext uri="{FF2B5EF4-FFF2-40B4-BE49-F238E27FC236}">
                <a16:creationId xmlns:a16="http://schemas.microsoft.com/office/drawing/2014/main" id="{AEC7812B-6F81-4974-899F-8B002FBBF68B}"/>
              </a:ext>
            </a:extLst>
          </p:cNvPr>
          <p:cNvSpPr/>
          <p:nvPr/>
        </p:nvSpPr>
        <p:spPr>
          <a:xfrm>
            <a:off x="1017207" y="3638921"/>
            <a:ext cx="4588463" cy="1938992"/>
          </a:xfrm>
          <a:prstGeom prst="rect">
            <a:avLst/>
          </a:prstGeom>
        </p:spPr>
        <p:txBody>
          <a:bodyPr wrap="square">
            <a:spAutoFit/>
          </a:bodyPr>
          <a:lstStyle/>
          <a:p>
            <a:r>
              <a:rPr lang="en-US" sz="2400" dirty="0">
                <a:solidFill>
                  <a:schemeClr val="bg1"/>
                </a:solidFill>
                <a:latin typeface="Calibri" panose="020F0502020204030204" pitchFamily="34" charset="0"/>
              </a:rPr>
              <a:t>Singtel </a:t>
            </a:r>
          </a:p>
          <a:p>
            <a:r>
              <a:rPr lang="en-SG" sz="2400" dirty="0">
                <a:solidFill>
                  <a:schemeClr val="bg1"/>
                </a:solidFill>
                <a:latin typeface="Calibri" panose="020F0502020204030204" pitchFamily="34" charset="0"/>
              </a:rPr>
              <a:t>To all music lovers, you now can earn IBV through enjoying stream and download your favourite songs via your favourite music apps. </a:t>
            </a:r>
          </a:p>
        </p:txBody>
      </p:sp>
      <p:pic>
        <p:nvPicPr>
          <p:cNvPr id="14" name="Picture 13" descr="A picture containing tree, sky&#10;&#10;Description generated with high confidence">
            <a:extLst>
              <a:ext uri="{FF2B5EF4-FFF2-40B4-BE49-F238E27FC236}">
                <a16:creationId xmlns:a16="http://schemas.microsoft.com/office/drawing/2014/main" id="{48BA1B21-C59C-4E89-B4B4-2CFAEF2CED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0325" y="210082"/>
            <a:ext cx="1168783" cy="619156"/>
          </a:xfrm>
          <a:prstGeom prst="rect">
            <a:avLst/>
          </a:prstGeom>
        </p:spPr>
      </p:pic>
      <p:sp>
        <p:nvSpPr>
          <p:cNvPr id="10" name="Rectangle 9">
            <a:extLst>
              <a:ext uri="{FF2B5EF4-FFF2-40B4-BE49-F238E27FC236}">
                <a16:creationId xmlns:a16="http://schemas.microsoft.com/office/drawing/2014/main" id="{C747F40F-9DEF-4E45-9B45-FE622FA90151}"/>
              </a:ext>
            </a:extLst>
          </p:cNvPr>
          <p:cNvSpPr/>
          <p:nvPr/>
        </p:nvSpPr>
        <p:spPr>
          <a:xfrm>
            <a:off x="1017207" y="5994467"/>
            <a:ext cx="3594961" cy="1815882"/>
          </a:xfrm>
          <a:prstGeom prst="rect">
            <a:avLst/>
          </a:prstGeom>
        </p:spPr>
        <p:txBody>
          <a:bodyPr wrap="square">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Raleway" panose="020B0503030101060003" pitchFamily="34" charset="0"/>
                <a:ea typeface="+mn-ea"/>
                <a:cs typeface="+mn-cs"/>
              </a:rPr>
              <a:t>4%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15" name="Rectangle 14">
            <a:extLst>
              <a:ext uri="{FF2B5EF4-FFF2-40B4-BE49-F238E27FC236}">
                <a16:creationId xmlns:a16="http://schemas.microsoft.com/office/drawing/2014/main" id="{C6859F9B-C04B-4839-81B0-EB687F3D5C25}"/>
              </a:ext>
            </a:extLst>
          </p:cNvPr>
          <p:cNvSpPr/>
          <p:nvPr/>
        </p:nvSpPr>
        <p:spPr>
          <a:xfrm>
            <a:off x="7579832" y="5577913"/>
            <a:ext cx="3594961" cy="2308324"/>
          </a:xfrm>
          <a:prstGeom prst="rect">
            <a:avLst/>
          </a:prstGeom>
        </p:spPr>
        <p:txBody>
          <a:bodyPr wrap="square">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Raleway" panose="020B0503030101060003" pitchFamily="34" charset="0"/>
                <a:ea typeface="+mn-ea"/>
                <a:cs typeface="+mn-cs"/>
              </a:rPr>
              <a:t>2% CB</a:t>
            </a:r>
          </a:p>
          <a:p>
            <a:pPr marL="0" marR="0" lvl="0" indent="0" algn="ctr" defTabSz="898312"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Raleway" panose="020B0503030101060003" pitchFamily="34" charset="0"/>
              </a:rPr>
              <a:t>6%</a:t>
            </a:r>
            <a:r>
              <a:rPr kumimoji="0" lang="en-US" sz="3200" b="1" i="0" u="none" strike="noStrike" kern="1200" cap="none" spc="0" normalizeH="0" baseline="0" noProof="0" dirty="0">
                <a:ln>
                  <a:noFill/>
                </a:ln>
                <a:solidFill>
                  <a:srgbClr val="FF0000"/>
                </a:solidFill>
                <a:effectLst/>
                <a:uLnTx/>
                <a:uFillTx/>
                <a:latin typeface="Raleway" panose="020B0503030101060003" pitchFamily="34" charset="0"/>
                <a:ea typeface="+mn-ea"/>
                <a:cs typeface="+mn-cs"/>
              </a:rPr>
              <a:t>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Tree>
    <p:extLst>
      <p:ext uri="{BB962C8B-B14F-4D97-AF65-F5344CB8AC3E}">
        <p14:creationId xmlns:p14="http://schemas.microsoft.com/office/powerpoint/2010/main" val="25623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6B9EF5-5D92-4AC7-BC55-FC5C4C98E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F05C5575-0F07-43D0-AE78-81EAA8E67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CED520D6-8B57-4047-BB5F-2BE1017B2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A46F614-FD1C-4F12-89D5-22DF497FC313}"/>
              </a:ext>
            </a:extLst>
          </p:cNvPr>
          <p:cNvPicPr>
            <a:picLocks noChangeAspect="1"/>
          </p:cNvPicPr>
          <p:nvPr/>
        </p:nvPicPr>
        <p:blipFill rotWithShape="1">
          <a:blip r:embed="rId2">
            <a:extLst>
              <a:ext uri="{28A0092B-C50C-407E-A947-70E740481C1C}">
                <a14:useLocalDpi xmlns:a14="http://schemas.microsoft.com/office/drawing/2010/main" val="0"/>
              </a:ext>
            </a:extLst>
          </a:blip>
          <a:srcRect l="30130" r="15109" b="-1"/>
          <a:stretch/>
        </p:blipFill>
        <p:spPr>
          <a:xfrm>
            <a:off x="4774073" y="211666"/>
            <a:ext cx="1754004" cy="2131483"/>
          </a:xfrm>
          <a:prstGeom prst="rect">
            <a:avLst/>
          </a:prstGeom>
        </p:spPr>
      </p:pic>
      <p:sp>
        <p:nvSpPr>
          <p:cNvPr id="35" name="Freeform: Shape 34">
            <a:extLst>
              <a:ext uri="{FF2B5EF4-FFF2-40B4-BE49-F238E27FC236}">
                <a16:creationId xmlns:a16="http://schemas.microsoft.com/office/drawing/2014/main" id="{C7583227-44AB-4ECD-AD51-9EC7A5A3E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3309A39E-E103-4345-B140-CACEC06A08AB}"/>
              </a:ext>
            </a:extLst>
          </p:cNvPr>
          <p:cNvPicPr>
            <a:picLocks noChangeAspect="1"/>
          </p:cNvPicPr>
          <p:nvPr/>
        </p:nvPicPr>
        <p:blipFill rotWithShape="1">
          <a:blip r:embed="rId3">
            <a:extLst>
              <a:ext uri="{28A0092B-C50C-407E-A947-70E740481C1C}">
                <a14:useLocalDpi xmlns:a14="http://schemas.microsoft.com/office/drawing/2010/main" val="0"/>
              </a:ext>
            </a:extLst>
          </a:blip>
          <a:srcRect l="27712" t="4850" r="26512" b="12327"/>
          <a:stretch/>
        </p:blipFill>
        <p:spPr>
          <a:xfrm>
            <a:off x="9307138" y="2581275"/>
            <a:ext cx="2116094" cy="3828669"/>
          </a:xfrm>
          <a:prstGeom prst="rect">
            <a:avLst/>
          </a:prstGeom>
        </p:spPr>
      </p:pic>
      <p:sp>
        <p:nvSpPr>
          <p:cNvPr id="11" name="Title 1">
            <a:extLst>
              <a:ext uri="{FF2B5EF4-FFF2-40B4-BE49-F238E27FC236}">
                <a16:creationId xmlns:a16="http://schemas.microsoft.com/office/drawing/2014/main" id="{6E43C477-DE57-4959-9769-5AF3F3F31240}"/>
              </a:ext>
            </a:extLst>
          </p:cNvPr>
          <p:cNvSpPr txBox="1">
            <a:spLocks/>
          </p:cNvSpPr>
          <p:nvPr/>
        </p:nvSpPr>
        <p:spPr>
          <a:xfrm>
            <a:off x="804672" y="4007335"/>
            <a:ext cx="6455833" cy="149799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effectLst>
                  <a:outerShdw blurRad="38100" dist="38100" dir="2700000" algn="tl">
                    <a:srgbClr val="000000">
                      <a:alpha val="43137"/>
                    </a:srgbClr>
                  </a:outerShdw>
                </a:effectLst>
              </a:rPr>
              <a:t>Heart Health</a:t>
            </a:r>
            <a:r>
              <a:rPr lang="en-US" sz="4800" b="1" dirty="0">
                <a:effectLst>
                  <a:outerShdw blurRad="38100" dist="38100" dir="2700000" algn="tl">
                    <a:srgbClr val="000000">
                      <a:alpha val="43137"/>
                    </a:srgbClr>
                  </a:outerShdw>
                </a:effectLst>
                <a:latin typeface="Calibri" panose="020F0502020204030204" pitchFamily="34" charset="0"/>
              </a:rPr>
              <a:t>™</a:t>
            </a:r>
            <a:r>
              <a:rPr lang="en-US" sz="4800" b="1" dirty="0">
                <a:effectLst>
                  <a:outerShdw blurRad="38100" dist="38100" dir="2700000" algn="tl">
                    <a:srgbClr val="000000">
                      <a:alpha val="43137"/>
                    </a:srgbClr>
                  </a:outerShdw>
                </a:effectLst>
              </a:rPr>
              <a:t> Advanced </a:t>
            </a:r>
            <a:r>
              <a:rPr lang="en-US" sz="4800" b="1" dirty="0" err="1">
                <a:effectLst>
                  <a:outerShdw blurRad="38100" dist="38100" dir="2700000" algn="tl">
                    <a:srgbClr val="000000">
                      <a:alpha val="43137"/>
                    </a:srgbClr>
                  </a:outerShdw>
                </a:effectLst>
              </a:rPr>
              <a:t>LipiTrim</a:t>
            </a:r>
            <a:r>
              <a:rPr lang="en-US" sz="4800" b="1" dirty="0">
                <a:effectLst>
                  <a:outerShdw blurRad="38100" dist="38100" dir="2700000" algn="tl">
                    <a:srgbClr val="000000">
                      <a:alpha val="43137"/>
                    </a:srgbClr>
                  </a:outerShdw>
                </a:effectLst>
                <a:latin typeface="Calibri" panose="020F0502020204030204" pitchFamily="34" charset="0"/>
              </a:rPr>
              <a:t>™</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91028907"/>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0F6313-D7C0-4288-9C58-9BB3A05F6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
            <a:ext cx="6096000" cy="6857998"/>
          </a:xfrm>
          <a:prstGeom prst="rect">
            <a:avLst/>
          </a:prstGeom>
        </p:spPr>
      </p:pic>
      <p:pic>
        <p:nvPicPr>
          <p:cNvPr id="4" name="Picture 3">
            <a:extLst>
              <a:ext uri="{FF2B5EF4-FFF2-40B4-BE49-F238E27FC236}">
                <a16:creationId xmlns:a16="http://schemas.microsoft.com/office/drawing/2014/main" id="{261383A4-A5B4-4625-B8B1-84B96C9BD2F0}"/>
              </a:ext>
            </a:extLst>
          </p:cNvPr>
          <p:cNvPicPr>
            <a:picLocks noChangeAspect="1"/>
          </p:cNvPicPr>
          <p:nvPr/>
        </p:nvPicPr>
        <p:blipFill rotWithShape="1">
          <a:blip r:embed="rId4">
            <a:extLst>
              <a:ext uri="{28A0092B-C50C-407E-A947-70E740481C1C}">
                <a14:useLocalDpi xmlns:a14="http://schemas.microsoft.com/office/drawing/2010/main" val="0"/>
              </a:ext>
            </a:extLst>
          </a:blip>
          <a:srcRect r="35508"/>
          <a:stretch/>
        </p:blipFill>
        <p:spPr>
          <a:xfrm>
            <a:off x="0" y="1"/>
            <a:ext cx="6096000" cy="6858000"/>
          </a:xfrm>
          <a:prstGeom prst="rect">
            <a:avLst/>
          </a:prstGeom>
        </p:spPr>
      </p:pic>
      <p:pic>
        <p:nvPicPr>
          <p:cNvPr id="7" name="Content Placeholder 6" descr="A close up of a logo&#10;&#10;Description generated with high confidence">
            <a:extLst>
              <a:ext uri="{FF2B5EF4-FFF2-40B4-BE49-F238E27FC236}">
                <a16:creationId xmlns:a16="http://schemas.microsoft.com/office/drawing/2014/main" id="{B29BB808-BE38-4629-8BE4-E0DB0814B271}"/>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36831" b="37743"/>
          <a:stretch/>
        </p:blipFill>
        <p:spPr>
          <a:xfrm>
            <a:off x="843124" y="958016"/>
            <a:ext cx="4218542" cy="893851"/>
          </a:xfrm>
        </p:spPr>
      </p:pic>
      <p:sp>
        <p:nvSpPr>
          <p:cNvPr id="9" name="AutoShape 10" descr="Image result for pilates">
            <a:extLst>
              <a:ext uri="{FF2B5EF4-FFF2-40B4-BE49-F238E27FC236}">
                <a16:creationId xmlns:a16="http://schemas.microsoft.com/office/drawing/2014/main" id="{A3FB22A9-345C-4DF3-8F35-F5F17BC04B8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G"/>
          </a:p>
        </p:txBody>
      </p:sp>
      <p:pic>
        <p:nvPicPr>
          <p:cNvPr id="15" name="Picture 2" descr="image">
            <a:extLst>
              <a:ext uri="{FF2B5EF4-FFF2-40B4-BE49-F238E27FC236}">
                <a16:creationId xmlns:a16="http://schemas.microsoft.com/office/drawing/2014/main" id="{4C967605-B276-41B7-8C69-8B0A3559CA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1296" y="500332"/>
            <a:ext cx="1897951" cy="15816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5521827-5278-43D7-9A70-37C310D7D8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77370"/>
            <a:ext cx="2262410" cy="1200334"/>
          </a:xfrm>
          <a:prstGeom prst="rect">
            <a:avLst/>
          </a:prstGeom>
        </p:spPr>
      </p:pic>
      <p:sp>
        <p:nvSpPr>
          <p:cNvPr id="14" name="Rectangle 13">
            <a:extLst>
              <a:ext uri="{FF2B5EF4-FFF2-40B4-BE49-F238E27FC236}">
                <a16:creationId xmlns:a16="http://schemas.microsoft.com/office/drawing/2014/main" id="{0C646153-CD0C-44A5-8B4C-A7CEC966EA05}"/>
              </a:ext>
            </a:extLst>
          </p:cNvPr>
          <p:cNvSpPr/>
          <p:nvPr/>
        </p:nvSpPr>
        <p:spPr>
          <a:xfrm>
            <a:off x="596348" y="2293095"/>
            <a:ext cx="5009322" cy="4280949"/>
          </a:xfrm>
          <a:prstGeom prst="rect">
            <a:avLst/>
          </a:prstGeom>
          <a:solidFill>
            <a:schemeClr val="bg1">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7EA7994-A8D0-4DB6-B617-F697E19B821E}"/>
              </a:ext>
            </a:extLst>
          </p:cNvPr>
          <p:cNvSpPr/>
          <p:nvPr/>
        </p:nvSpPr>
        <p:spPr>
          <a:xfrm>
            <a:off x="909372" y="2655914"/>
            <a:ext cx="4277257" cy="2923877"/>
          </a:xfrm>
          <a:prstGeom prst="rect">
            <a:avLst/>
          </a:prstGeom>
        </p:spPr>
        <p:txBody>
          <a:bodyPr wrap="square">
            <a:spAutoFit/>
          </a:bodyPr>
          <a:lstStyle/>
          <a:p>
            <a:r>
              <a:rPr lang="en-SG" sz="2000" b="1" dirty="0" err="1">
                <a:latin typeface="Calibri" panose="020F0502020204030204" pitchFamily="34" charset="0"/>
              </a:rPr>
              <a:t>Guavapass</a:t>
            </a:r>
            <a:r>
              <a:rPr lang="en-SG" sz="2000" dirty="0">
                <a:latin typeface="Calibri" panose="020F0502020204030204" pitchFamily="34" charset="0"/>
              </a:rPr>
              <a:t> </a:t>
            </a:r>
          </a:p>
          <a:p>
            <a:endParaRPr lang="en-SG" sz="2000" dirty="0">
              <a:latin typeface="Calibri" panose="020F0502020204030204" pitchFamily="34" charset="0"/>
            </a:endParaRPr>
          </a:p>
          <a:p>
            <a:r>
              <a:rPr lang="en-US" dirty="0"/>
              <a:t>is the largest community of fitness studios and healthy-living experts in your city. Get access to a wide range of studio classes and our very own </a:t>
            </a:r>
            <a:r>
              <a:rPr lang="en-US" dirty="0" err="1"/>
              <a:t>GuavaPerks</a:t>
            </a:r>
            <a:r>
              <a:rPr lang="en-US" dirty="0"/>
              <a:t>. They hand select the best studios across all fitness verticals including yoga, cross functional training, </a:t>
            </a:r>
            <a:r>
              <a:rPr lang="en-US" dirty="0" err="1"/>
              <a:t>pilates</a:t>
            </a:r>
            <a:r>
              <a:rPr lang="en-US" dirty="0"/>
              <a:t>, </a:t>
            </a:r>
            <a:r>
              <a:rPr lang="en-US" dirty="0" err="1"/>
              <a:t>crossfit</a:t>
            </a:r>
            <a:r>
              <a:rPr lang="en-US" dirty="0"/>
              <a:t>, dance, </a:t>
            </a:r>
            <a:r>
              <a:rPr lang="en-US" dirty="0" err="1"/>
              <a:t>muay</a:t>
            </a:r>
            <a:r>
              <a:rPr lang="en-US" dirty="0"/>
              <a:t> </a:t>
            </a:r>
            <a:r>
              <a:rPr lang="en-US" dirty="0" err="1"/>
              <a:t>thai</a:t>
            </a:r>
            <a:r>
              <a:rPr lang="en-US" dirty="0"/>
              <a:t> and many more in the city.</a:t>
            </a:r>
            <a:endParaRPr lang="en-SG" sz="2000" dirty="0">
              <a:latin typeface="Calibri" panose="020F0502020204030204" pitchFamily="34" charset="0"/>
            </a:endParaRPr>
          </a:p>
        </p:txBody>
      </p:sp>
      <p:sp>
        <p:nvSpPr>
          <p:cNvPr id="18" name="Rectangle 17">
            <a:extLst>
              <a:ext uri="{FF2B5EF4-FFF2-40B4-BE49-F238E27FC236}">
                <a16:creationId xmlns:a16="http://schemas.microsoft.com/office/drawing/2014/main" id="{D6960E1D-A85F-4C9C-9441-866F0F94E3E7}"/>
              </a:ext>
            </a:extLst>
          </p:cNvPr>
          <p:cNvSpPr/>
          <p:nvPr/>
        </p:nvSpPr>
        <p:spPr>
          <a:xfrm>
            <a:off x="6692348" y="2293094"/>
            <a:ext cx="5009322" cy="4280949"/>
          </a:xfrm>
          <a:prstGeom prst="rect">
            <a:avLst/>
          </a:prstGeom>
          <a:solidFill>
            <a:schemeClr val="bg1">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E2D3EA8-FA23-4FE0-9F80-21084FDF93FE}"/>
              </a:ext>
            </a:extLst>
          </p:cNvPr>
          <p:cNvSpPr/>
          <p:nvPr/>
        </p:nvSpPr>
        <p:spPr>
          <a:xfrm>
            <a:off x="7130334" y="2832565"/>
            <a:ext cx="4333888" cy="2246769"/>
          </a:xfrm>
          <a:prstGeom prst="rect">
            <a:avLst/>
          </a:prstGeom>
        </p:spPr>
        <p:txBody>
          <a:bodyPr wrap="square">
            <a:spAutoFit/>
          </a:bodyPr>
          <a:lstStyle/>
          <a:p>
            <a:r>
              <a:rPr lang="en-SG" sz="2000" b="1" dirty="0">
                <a:latin typeface="Calibri" panose="020F0502020204030204" pitchFamily="34" charset="0"/>
              </a:rPr>
              <a:t>At EAMART </a:t>
            </a:r>
          </a:p>
          <a:p>
            <a:endParaRPr lang="en-SG" sz="2000" b="1" dirty="0">
              <a:solidFill>
                <a:srgbClr val="333333"/>
              </a:solidFill>
              <a:latin typeface="Calibri" panose="020F0502020204030204" pitchFamily="34" charset="0"/>
            </a:endParaRPr>
          </a:p>
          <a:p>
            <a:r>
              <a:rPr lang="en-SG" sz="2000" dirty="0">
                <a:solidFill>
                  <a:srgbClr val="333333"/>
                </a:solidFill>
                <a:latin typeface="Calibri" panose="020F0502020204030204" pitchFamily="34" charset="0"/>
              </a:rPr>
              <a:t>it is the best way for people anywhere in the world to shop for groceries. </a:t>
            </a:r>
            <a:r>
              <a:rPr lang="en-SG" sz="2000" dirty="0">
                <a:latin typeface="Calibri" panose="020F0502020204030204" pitchFamily="34" charset="0"/>
              </a:rPr>
              <a:t>Join millions of shoppers worldwide, let your fingers do the shopping and let us do the heavy lifting!</a:t>
            </a:r>
          </a:p>
        </p:txBody>
      </p:sp>
      <p:sp>
        <p:nvSpPr>
          <p:cNvPr id="12" name="Rectangle 11">
            <a:extLst>
              <a:ext uri="{FF2B5EF4-FFF2-40B4-BE49-F238E27FC236}">
                <a16:creationId xmlns:a16="http://schemas.microsoft.com/office/drawing/2014/main" id="{965383EC-EC0A-46BA-9F79-65BF4B8B0141}"/>
              </a:ext>
            </a:extLst>
          </p:cNvPr>
          <p:cNvSpPr/>
          <p:nvPr/>
        </p:nvSpPr>
        <p:spPr>
          <a:xfrm>
            <a:off x="1303528" y="5577913"/>
            <a:ext cx="3594961" cy="2308324"/>
          </a:xfrm>
          <a:prstGeom prst="rect">
            <a:avLst/>
          </a:prstGeom>
        </p:spPr>
        <p:txBody>
          <a:bodyPr wrap="square">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Raleway" panose="020B0503030101060003" pitchFamily="34" charset="0"/>
                <a:ea typeface="+mn-ea"/>
                <a:cs typeface="+mn-cs"/>
              </a:rPr>
              <a:t>2% CB</a:t>
            </a:r>
          </a:p>
          <a:p>
            <a:pPr marL="0" marR="0" lvl="0" indent="0" algn="ctr" defTabSz="898312"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Raleway" panose="020B0503030101060003" pitchFamily="34" charset="0"/>
              </a:rPr>
              <a:t>6%</a:t>
            </a:r>
            <a:r>
              <a:rPr kumimoji="0" lang="en-US" sz="3200" b="1" i="0" u="none" strike="noStrike" kern="1200" cap="none" spc="0" normalizeH="0" baseline="0" noProof="0" dirty="0">
                <a:ln>
                  <a:noFill/>
                </a:ln>
                <a:solidFill>
                  <a:srgbClr val="FF0000"/>
                </a:solidFill>
                <a:effectLst/>
                <a:uLnTx/>
                <a:uFillTx/>
                <a:latin typeface="Raleway" panose="020B0503030101060003" pitchFamily="34" charset="0"/>
                <a:ea typeface="+mn-ea"/>
                <a:cs typeface="+mn-cs"/>
              </a:rPr>
              <a:t>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
        <p:nvSpPr>
          <p:cNvPr id="13" name="Rectangle 12">
            <a:extLst>
              <a:ext uri="{FF2B5EF4-FFF2-40B4-BE49-F238E27FC236}">
                <a16:creationId xmlns:a16="http://schemas.microsoft.com/office/drawing/2014/main" id="{F1888386-C9AA-4572-B78F-EB2C2F38A32C}"/>
              </a:ext>
            </a:extLst>
          </p:cNvPr>
          <p:cNvSpPr/>
          <p:nvPr/>
        </p:nvSpPr>
        <p:spPr>
          <a:xfrm>
            <a:off x="7579832" y="5577913"/>
            <a:ext cx="3594961" cy="2308324"/>
          </a:xfrm>
          <a:prstGeom prst="rect">
            <a:avLst/>
          </a:prstGeom>
        </p:spPr>
        <p:txBody>
          <a:bodyPr wrap="square">
            <a:spAutoFit/>
          </a:bodyPr>
          <a:lstStyle/>
          <a:p>
            <a:pPr marL="0" marR="0" lvl="0" indent="0" algn="ctr" defTabSz="89831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Raleway" panose="020B0503030101060003" pitchFamily="34" charset="0"/>
                <a:ea typeface="+mn-ea"/>
                <a:cs typeface="+mn-cs"/>
              </a:rPr>
              <a:t>2% CB</a:t>
            </a:r>
          </a:p>
          <a:p>
            <a:pPr marL="0" marR="0" lvl="0" indent="0" algn="ctr" defTabSz="898312"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Raleway" panose="020B0503030101060003" pitchFamily="34" charset="0"/>
              </a:rPr>
              <a:t>5%</a:t>
            </a:r>
            <a:r>
              <a:rPr kumimoji="0" lang="en-US" sz="3200" b="1" i="0" u="none" strike="noStrike" kern="1200" cap="none" spc="0" normalizeH="0" baseline="0" noProof="0" dirty="0">
                <a:ln>
                  <a:noFill/>
                </a:ln>
                <a:solidFill>
                  <a:srgbClr val="FF0000"/>
                </a:solidFill>
                <a:effectLst/>
                <a:uLnTx/>
                <a:uFillTx/>
                <a:latin typeface="Raleway" panose="020B0503030101060003" pitchFamily="34" charset="0"/>
                <a:ea typeface="+mn-ea"/>
                <a:cs typeface="+mn-cs"/>
              </a:rPr>
              <a:t> IBV</a:t>
            </a: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a:p>
            <a:pPr marL="0" marR="0" lvl="0" indent="0" algn="ctr" defTabSz="89831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endParaRPr>
          </a:p>
        </p:txBody>
      </p:sp>
    </p:spTree>
    <p:extLst>
      <p:ext uri="{BB962C8B-B14F-4D97-AF65-F5344CB8AC3E}">
        <p14:creationId xmlns:p14="http://schemas.microsoft.com/office/powerpoint/2010/main" val="405870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27126A-835F-44CF-9EE8-9FFCF0CA54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TextBox 4">
            <a:extLst>
              <a:ext uri="{FF2B5EF4-FFF2-40B4-BE49-F238E27FC236}">
                <a16:creationId xmlns:a16="http://schemas.microsoft.com/office/drawing/2014/main" id="{A4E2E56D-B5EB-430F-A05E-6EEAAC2A3C70}"/>
              </a:ext>
            </a:extLst>
          </p:cNvPr>
          <p:cNvSpPr txBox="1"/>
          <p:nvPr/>
        </p:nvSpPr>
        <p:spPr>
          <a:xfrm>
            <a:off x="3788007" y="270010"/>
            <a:ext cx="7831339" cy="1486564"/>
          </a:xfrm>
          <a:prstGeom prst="rect">
            <a:avLst/>
          </a:prstGeom>
        </p:spPr>
        <p:txBody>
          <a:bodyPr vert="horz" lIns="91440" tIns="45720" rIns="91440" bIns="45720" rtlCol="0" anchor="t">
            <a:normAutofit/>
          </a:bodyPr>
          <a:lstStyle/>
          <a:p>
            <a:pPr marL="0" marR="0" lvl="0" indent="0" algn="ctr" fontAlgn="auto">
              <a:lnSpc>
                <a:spcPct val="90000"/>
              </a:lnSpc>
              <a:spcBef>
                <a:spcPct val="0"/>
              </a:spcBef>
              <a:spcAft>
                <a:spcPts val="600"/>
              </a:spcAft>
              <a:buClrTx/>
              <a:buSzTx/>
              <a:tabLst/>
              <a:defRPr/>
            </a:pPr>
            <a:r>
              <a:rPr kumimoji="0" lang="en-US" sz="6000" b="1" i="0" u="none" strike="noStrike" kern="1200" cap="none" spc="0" normalizeH="0" baseline="0" noProof="0" dirty="0">
                <a:ln>
                  <a:noFill/>
                </a:ln>
                <a:solidFill>
                  <a:schemeClr val="accent4">
                    <a:lumMod val="60000"/>
                    <a:lumOff val="40000"/>
                  </a:schemeClr>
                </a:solidFill>
                <a:effectLst>
                  <a:outerShdw blurRad="38100" dist="38100" dir="2700000" algn="tl">
                    <a:srgbClr val="000000">
                      <a:alpha val="43137"/>
                    </a:srgbClr>
                  </a:outerShdw>
                </a:effectLst>
                <a:uLnTx/>
                <a:uFillTx/>
                <a:latin typeface="+mj-lt"/>
                <a:ea typeface="+mj-ea"/>
                <a:cs typeface="+mj-cs"/>
              </a:rPr>
              <a:t>Are you with </a:t>
            </a:r>
            <a:r>
              <a:rPr kumimoji="0" lang="en-US" sz="7200" b="1" i="0" u="none" strike="noStrike" kern="1200" cap="none" spc="0" normalizeH="0" baseline="0" noProof="0" dirty="0">
                <a:ln>
                  <a:noFill/>
                </a:ln>
                <a:solidFill>
                  <a:schemeClr val="accent4">
                    <a:lumMod val="60000"/>
                    <a:lumOff val="40000"/>
                  </a:schemeClr>
                </a:solidFill>
                <a:effectLst>
                  <a:outerShdw blurRad="38100" dist="38100" dir="2700000" algn="tl">
                    <a:srgbClr val="000000">
                      <a:alpha val="43137"/>
                    </a:srgbClr>
                  </a:outerShdw>
                </a:effectLst>
                <a:uLnTx/>
                <a:uFillTx/>
                <a:latin typeface="+mj-lt"/>
                <a:ea typeface="+mj-ea"/>
                <a:cs typeface="+mj-cs"/>
              </a:rPr>
              <a:t>US</a:t>
            </a:r>
            <a:r>
              <a:rPr lang="en-US" sz="8000" b="1" kern="1200" dirty="0">
                <a:solidFill>
                  <a:schemeClr val="accent4">
                    <a:lumMod val="60000"/>
                    <a:lumOff val="40000"/>
                  </a:schemeClr>
                </a:solidFill>
                <a:effectLst>
                  <a:outerShdw blurRad="38100" dist="38100" dir="2700000" algn="tl">
                    <a:srgbClr val="000000">
                      <a:alpha val="43137"/>
                    </a:srgbClr>
                  </a:outerShdw>
                </a:effectLst>
                <a:latin typeface="+mj-lt"/>
                <a:ea typeface="+mj-ea"/>
                <a:cs typeface="+mj-cs"/>
              </a:rPr>
              <a:t>?</a:t>
            </a:r>
            <a:endParaRPr kumimoji="0" lang="en-US" sz="9600" b="1" i="0" u="none" strike="noStrike" kern="1200" cap="none" spc="0" normalizeH="0" baseline="0" noProof="0" dirty="0">
              <a:ln>
                <a:noFill/>
              </a:ln>
              <a:solidFill>
                <a:schemeClr val="accent4">
                  <a:lumMod val="60000"/>
                  <a:lumOff val="40000"/>
                </a:schemeClr>
              </a:solidFill>
              <a:effectLst>
                <a:outerShdw blurRad="38100" dist="38100" dir="2700000" algn="tl">
                  <a:srgbClr val="000000">
                    <a:alpha val="43137"/>
                  </a:srgbClr>
                </a:outerShdw>
              </a:effectLst>
              <a:uLnTx/>
              <a:uFillTx/>
              <a:latin typeface="+mj-lt"/>
              <a:ea typeface="+mj-ea"/>
              <a:cs typeface="+mj-cs"/>
            </a:endParaRPr>
          </a:p>
        </p:txBody>
      </p:sp>
      <p:pic>
        <p:nvPicPr>
          <p:cNvPr id="8" name="Picture 7">
            <a:extLst>
              <a:ext uri="{FF2B5EF4-FFF2-40B4-BE49-F238E27FC236}">
                <a16:creationId xmlns:a16="http://schemas.microsoft.com/office/drawing/2014/main" id="{9DD999EE-E823-4F6C-B800-5CD323C5D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003" y="1756574"/>
            <a:ext cx="1456541" cy="14424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107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8922" y="3908294"/>
            <a:ext cx="4645250"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dirty="0">
                <a:latin typeface="+mj-lt"/>
                <a:ea typeface="+mj-ea"/>
                <a:cs typeface="+mj-cs"/>
              </a:rPr>
              <a:t>We are delivering!</a:t>
            </a:r>
          </a:p>
        </p:txBody>
      </p:sp>
      <p:pic>
        <p:nvPicPr>
          <p:cNvPr id="101378" name="Picture 2" descr="Image result for you asked"/>
          <p:cNvPicPr>
            <a:picLocks noChangeAspect="1" noChangeArrowheads="1"/>
          </p:cNvPicPr>
          <p:nvPr/>
        </p:nvPicPr>
        <p:blipFill rotWithShape="1">
          <a:blip r:embed="rId3">
            <a:extLst>
              <a:ext uri="{28A0092B-C50C-407E-A947-70E740481C1C}">
                <a14:useLocalDpi xmlns:a14="http://schemas.microsoft.com/office/drawing/2010/main" val="0"/>
              </a:ext>
            </a:extLst>
          </a:blip>
          <a:srcRect l="26671" r="23919"/>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AutoShape 2" descr="Image result for Ultimate Aloe powerSampling sachet">
            <a:extLst>
              <a:ext uri="{FF2B5EF4-FFF2-40B4-BE49-F238E27FC236}">
                <a16:creationId xmlns:a16="http://schemas.microsoft.com/office/drawing/2014/main" id="{07A6C426-EA46-4EC7-9EED-94541EF74C1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Ultimate Aloe powerSampling sachet">
            <a:extLst>
              <a:ext uri="{FF2B5EF4-FFF2-40B4-BE49-F238E27FC236}">
                <a16:creationId xmlns:a16="http://schemas.microsoft.com/office/drawing/2014/main" id="{014ADCB2-7F87-4477-BCC9-9E2F928AF65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picture containing object&#10;&#10;Description generated with very high confidence">
            <a:extLst>
              <a:ext uri="{FF2B5EF4-FFF2-40B4-BE49-F238E27FC236}">
                <a16:creationId xmlns:a16="http://schemas.microsoft.com/office/drawing/2014/main" id="{E46DF81F-8F3D-48D0-B0CD-A43613CC4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2517" y="657599"/>
            <a:ext cx="1876425" cy="2438400"/>
          </a:xfrm>
          <a:prstGeom prst="rect">
            <a:avLst/>
          </a:prstGeom>
        </p:spPr>
      </p:pic>
      <p:grpSp>
        <p:nvGrpSpPr>
          <p:cNvPr id="13" name="Group 12">
            <a:extLst>
              <a:ext uri="{FF2B5EF4-FFF2-40B4-BE49-F238E27FC236}">
                <a16:creationId xmlns:a16="http://schemas.microsoft.com/office/drawing/2014/main" id="{5C9DAE82-AB8F-4721-B0FE-1E412F5B544D}"/>
              </a:ext>
            </a:extLst>
          </p:cNvPr>
          <p:cNvGrpSpPr/>
          <p:nvPr/>
        </p:nvGrpSpPr>
        <p:grpSpPr>
          <a:xfrm>
            <a:off x="8611809" y="1259925"/>
            <a:ext cx="901411" cy="4504913"/>
            <a:chOff x="8581354" y="1451618"/>
            <a:chExt cx="901411" cy="4504913"/>
          </a:xfrm>
          <a:solidFill>
            <a:schemeClr val="bg1"/>
          </a:solidFill>
        </p:grpSpPr>
        <p:pic>
          <p:nvPicPr>
            <p:cNvPr id="9" name="Picture 8">
              <a:extLst>
                <a:ext uri="{FF2B5EF4-FFF2-40B4-BE49-F238E27FC236}">
                  <a16:creationId xmlns:a16="http://schemas.microsoft.com/office/drawing/2014/main" id="{1CD67CB3-D55C-4422-8F41-0CF5ED52533E}"/>
                </a:ext>
              </a:extLst>
            </p:cNvPr>
            <p:cNvPicPr>
              <a:picLocks noChangeAspect="1"/>
            </p:cNvPicPr>
            <p:nvPr/>
          </p:nvPicPr>
          <p:blipFill>
            <a:blip r:embed="rId5"/>
            <a:stretch>
              <a:fillRect/>
            </a:stretch>
          </p:blipFill>
          <p:spPr>
            <a:xfrm rot="1367744">
              <a:off x="8581354" y="1451618"/>
              <a:ext cx="651689" cy="3051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A37F8D04-98D5-4196-923B-F5D7E30B8FEE}"/>
                </a:ext>
              </a:extLst>
            </p:cNvPr>
            <p:cNvPicPr>
              <a:picLocks noChangeAspect="1"/>
            </p:cNvPicPr>
            <p:nvPr/>
          </p:nvPicPr>
          <p:blipFill>
            <a:blip r:embed="rId6"/>
            <a:stretch>
              <a:fillRect/>
            </a:stretch>
          </p:blipFill>
          <p:spPr>
            <a:xfrm rot="1287976" flipH="1">
              <a:off x="8679444" y="2438399"/>
              <a:ext cx="609316" cy="2889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9AA1BD59-69E2-4146-B2D3-07E4FABC7C4F}"/>
                </a:ext>
              </a:extLst>
            </p:cNvPr>
            <p:cNvPicPr>
              <a:picLocks noChangeAspect="1"/>
            </p:cNvPicPr>
            <p:nvPr/>
          </p:nvPicPr>
          <p:blipFill>
            <a:blip r:embed="rId7"/>
            <a:stretch>
              <a:fillRect/>
            </a:stretch>
          </p:blipFill>
          <p:spPr>
            <a:xfrm rot="11885961">
              <a:off x="8739938" y="3445571"/>
              <a:ext cx="742827" cy="2510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12" name="Group 11">
            <a:extLst>
              <a:ext uri="{FF2B5EF4-FFF2-40B4-BE49-F238E27FC236}">
                <a16:creationId xmlns:a16="http://schemas.microsoft.com/office/drawing/2014/main" id="{FD7A1032-26C0-4635-B9CB-257003C14A73}"/>
              </a:ext>
            </a:extLst>
          </p:cNvPr>
          <p:cNvGrpSpPr/>
          <p:nvPr/>
        </p:nvGrpSpPr>
        <p:grpSpPr>
          <a:xfrm>
            <a:off x="9630516" y="1481343"/>
            <a:ext cx="901411" cy="4504913"/>
            <a:chOff x="10567230" y="1381063"/>
            <a:chExt cx="901411" cy="4504913"/>
          </a:xfrm>
        </p:grpSpPr>
        <p:pic>
          <p:nvPicPr>
            <p:cNvPr id="30" name="Picture 29">
              <a:extLst>
                <a:ext uri="{FF2B5EF4-FFF2-40B4-BE49-F238E27FC236}">
                  <a16:creationId xmlns:a16="http://schemas.microsoft.com/office/drawing/2014/main" id="{67E74C01-5969-42C6-805A-B899F3D04E70}"/>
                </a:ext>
              </a:extLst>
            </p:cNvPr>
            <p:cNvPicPr>
              <a:picLocks noChangeAspect="1"/>
            </p:cNvPicPr>
            <p:nvPr/>
          </p:nvPicPr>
          <p:blipFill>
            <a:blip r:embed="rId5"/>
            <a:stretch>
              <a:fillRect/>
            </a:stretch>
          </p:blipFill>
          <p:spPr>
            <a:xfrm rot="1367744">
              <a:off x="10567230" y="1381063"/>
              <a:ext cx="651689" cy="3051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Picture 30">
              <a:extLst>
                <a:ext uri="{FF2B5EF4-FFF2-40B4-BE49-F238E27FC236}">
                  <a16:creationId xmlns:a16="http://schemas.microsoft.com/office/drawing/2014/main" id="{053F70EC-289A-4A13-BEDB-E4C993EC51BD}"/>
                </a:ext>
              </a:extLst>
            </p:cNvPr>
            <p:cNvPicPr>
              <a:picLocks noChangeAspect="1"/>
            </p:cNvPicPr>
            <p:nvPr/>
          </p:nvPicPr>
          <p:blipFill>
            <a:blip r:embed="rId6"/>
            <a:stretch>
              <a:fillRect/>
            </a:stretch>
          </p:blipFill>
          <p:spPr>
            <a:xfrm rot="1287976" flipH="1">
              <a:off x="10665320" y="2367844"/>
              <a:ext cx="609316" cy="2889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 name="Picture 31">
              <a:extLst>
                <a:ext uri="{FF2B5EF4-FFF2-40B4-BE49-F238E27FC236}">
                  <a16:creationId xmlns:a16="http://schemas.microsoft.com/office/drawing/2014/main" id="{243D52E9-09D7-49A8-8142-6072962043EE}"/>
                </a:ext>
              </a:extLst>
            </p:cNvPr>
            <p:cNvPicPr>
              <a:picLocks noChangeAspect="1"/>
            </p:cNvPicPr>
            <p:nvPr/>
          </p:nvPicPr>
          <p:blipFill>
            <a:blip r:embed="rId7"/>
            <a:stretch>
              <a:fillRect/>
            </a:stretch>
          </p:blipFill>
          <p:spPr>
            <a:xfrm rot="11885961">
              <a:off x="10725814" y="3375016"/>
              <a:ext cx="742827" cy="2510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35" name="Group 34">
            <a:extLst>
              <a:ext uri="{FF2B5EF4-FFF2-40B4-BE49-F238E27FC236}">
                <a16:creationId xmlns:a16="http://schemas.microsoft.com/office/drawing/2014/main" id="{DFCC0361-8FF1-499E-A012-4EE9980671A9}"/>
              </a:ext>
            </a:extLst>
          </p:cNvPr>
          <p:cNvGrpSpPr/>
          <p:nvPr/>
        </p:nvGrpSpPr>
        <p:grpSpPr>
          <a:xfrm>
            <a:off x="10649223" y="2066342"/>
            <a:ext cx="901411" cy="4504913"/>
            <a:chOff x="10567230" y="1381063"/>
            <a:chExt cx="901411" cy="4504913"/>
          </a:xfrm>
        </p:grpSpPr>
        <p:pic>
          <p:nvPicPr>
            <p:cNvPr id="36" name="Picture 35">
              <a:extLst>
                <a:ext uri="{FF2B5EF4-FFF2-40B4-BE49-F238E27FC236}">
                  <a16:creationId xmlns:a16="http://schemas.microsoft.com/office/drawing/2014/main" id="{482DD67B-0EAA-47FF-A9CB-24661D925E62}"/>
                </a:ext>
              </a:extLst>
            </p:cNvPr>
            <p:cNvPicPr>
              <a:picLocks noChangeAspect="1"/>
            </p:cNvPicPr>
            <p:nvPr/>
          </p:nvPicPr>
          <p:blipFill>
            <a:blip r:embed="rId5"/>
            <a:stretch>
              <a:fillRect/>
            </a:stretch>
          </p:blipFill>
          <p:spPr>
            <a:xfrm rot="1367744">
              <a:off x="10567230" y="1381063"/>
              <a:ext cx="651689" cy="3051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Picture 36">
              <a:extLst>
                <a:ext uri="{FF2B5EF4-FFF2-40B4-BE49-F238E27FC236}">
                  <a16:creationId xmlns:a16="http://schemas.microsoft.com/office/drawing/2014/main" id="{AD023BD5-3C8A-4D53-B372-D36653C17BFE}"/>
                </a:ext>
              </a:extLst>
            </p:cNvPr>
            <p:cNvPicPr>
              <a:picLocks noChangeAspect="1"/>
            </p:cNvPicPr>
            <p:nvPr/>
          </p:nvPicPr>
          <p:blipFill>
            <a:blip r:embed="rId6"/>
            <a:stretch>
              <a:fillRect/>
            </a:stretch>
          </p:blipFill>
          <p:spPr>
            <a:xfrm rot="1287976" flipH="1">
              <a:off x="10665320" y="2367844"/>
              <a:ext cx="609316" cy="2889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Picture 37">
              <a:extLst>
                <a:ext uri="{FF2B5EF4-FFF2-40B4-BE49-F238E27FC236}">
                  <a16:creationId xmlns:a16="http://schemas.microsoft.com/office/drawing/2014/main" id="{C007B5AB-CB0D-4E85-915D-3920613B1400}"/>
                </a:ext>
              </a:extLst>
            </p:cNvPr>
            <p:cNvPicPr>
              <a:picLocks noChangeAspect="1"/>
            </p:cNvPicPr>
            <p:nvPr/>
          </p:nvPicPr>
          <p:blipFill>
            <a:blip r:embed="rId7"/>
            <a:stretch>
              <a:fillRect/>
            </a:stretch>
          </p:blipFill>
          <p:spPr>
            <a:xfrm rot="11885961">
              <a:off x="10725814" y="3375016"/>
              <a:ext cx="742827" cy="2510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7504951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par>
                                <p:cTn id="11" presetID="21"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par>
                                <p:cTn id="14" presetID="21" presetClass="entr" presetSubtype="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heel(1)">
                                      <p:cBhvr>
                                        <p:cTn id="16" dur="2000"/>
                                        <p:tgtEl>
                                          <p:spTgt spid="35"/>
                                        </p:tgtEl>
                                      </p:cBhvr>
                                    </p:animEffect>
                                  </p:childTnLst>
                                </p:cTn>
                              </p:par>
                            </p:childTnLst>
                          </p:cTn>
                        </p:par>
                        <p:par>
                          <p:cTn id="17" fill="hold">
                            <p:stCondLst>
                              <p:cond delay="2000"/>
                            </p:stCondLst>
                            <p:childTnLst>
                              <p:par>
                                <p:cTn id="18" presetID="2" presetClass="entr" presetSubtype="4"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9440" y="0"/>
            <a:ext cx="755182"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TextBox 115"/>
          <p:cNvSpPr txBox="1"/>
          <p:nvPr/>
        </p:nvSpPr>
        <p:spPr>
          <a:xfrm>
            <a:off x="7270040" y="1661522"/>
            <a:ext cx="216746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0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TURN UP</a:t>
            </a:r>
            <a:endParaRPr kumimoji="0" lang="en-US" sz="20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57" name="TextBox 56"/>
          <p:cNvSpPr txBox="1"/>
          <p:nvPr/>
        </p:nvSpPr>
        <p:spPr>
          <a:xfrm>
            <a:off x="9734136" y="1676580"/>
            <a:ext cx="216746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0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TURN DOWN</a:t>
            </a:r>
            <a:endParaRPr kumimoji="0" lang="en-US" sz="2000" b="0"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35" name="TextBox 34">
            <a:extLst>
              <a:ext uri="{FF2B5EF4-FFF2-40B4-BE49-F238E27FC236}">
                <a16:creationId xmlns:a16="http://schemas.microsoft.com/office/drawing/2014/main" id="{FF46A0F9-53DC-48AA-B21B-70D925165B13}"/>
              </a:ext>
            </a:extLst>
          </p:cNvPr>
          <p:cNvSpPr txBox="1"/>
          <p:nvPr/>
        </p:nvSpPr>
        <p:spPr>
          <a:xfrm>
            <a:off x="1685075" y="230030"/>
            <a:ext cx="3441968" cy="1446550"/>
          </a:xfrm>
          <a:prstGeom prst="rect">
            <a:avLst/>
          </a:prstGeom>
          <a:noFill/>
        </p:spPr>
        <p:txBody>
          <a:bodyPr wrap="non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4400" b="0" i="0" u="none" strike="noStrike" kern="1200" cap="none" spc="0" normalizeH="0" baseline="0" noProof="0" dirty="0">
                <a:ln>
                  <a:noFill/>
                </a:ln>
                <a:solidFill>
                  <a:schemeClr val="bg1"/>
                </a:solidFill>
                <a:effectLst/>
                <a:uLnTx/>
                <a:uFillTx/>
                <a:latin typeface="Lato Heavy" panose="020F0902020204030203" pitchFamily="34" charset="0"/>
                <a:ea typeface="Nexa Bold" charset="0"/>
                <a:cs typeface="Lato Heavy" panose="020F0902020204030203" pitchFamily="34" charset="0"/>
              </a:rPr>
              <a:t>ISOTONIX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4400" b="0" i="0" u="none" strike="noStrike" kern="1200" cap="none" spc="0" normalizeH="0" baseline="0" noProof="0" dirty="0">
                <a:ln>
                  <a:noFill/>
                </a:ln>
                <a:solidFill>
                  <a:schemeClr val="bg1"/>
                </a:solidFill>
                <a:effectLst/>
                <a:uLnTx/>
                <a:uFillTx/>
                <a:latin typeface="Lato Heavy" panose="020F0902020204030203" pitchFamily="34" charset="0"/>
                <a:ea typeface="Nexa Bold" charset="0"/>
                <a:cs typeface="Lato Heavy" panose="020F0902020204030203" pitchFamily="34" charset="0"/>
              </a:rPr>
              <a:t>ESSENTIALS</a:t>
            </a:r>
            <a:r>
              <a:rPr kumimoji="0" lang="id-ID" sz="4400" b="0" i="0" u="none" strike="noStrike" kern="1200" cap="none" spc="0" normalizeH="0" baseline="30000" noProof="0" dirty="0">
                <a:ln>
                  <a:noFill/>
                </a:ln>
                <a:solidFill>
                  <a:schemeClr val="bg1"/>
                </a:solidFill>
                <a:effectLst/>
                <a:uLnTx/>
                <a:uFillTx/>
                <a:latin typeface="Lato Heavy" panose="020F0902020204030203" pitchFamily="34" charset="0"/>
                <a:ea typeface="Nexa Bold" charset="0"/>
                <a:cs typeface="Lato Heavy" panose="020F0902020204030203" pitchFamily="34" charset="0"/>
              </a:rPr>
              <a:t>™</a:t>
            </a:r>
            <a:endParaRPr kumimoji="0" lang="en-US" sz="4400" b="0" i="0" u="none" strike="noStrike" kern="1200" cap="none" spc="0" normalizeH="0" baseline="30000" noProof="0" dirty="0">
              <a:ln>
                <a:noFill/>
              </a:ln>
              <a:solidFill>
                <a:schemeClr val="bg1"/>
              </a:solidFill>
              <a:effectLst/>
              <a:uLnTx/>
              <a:uFillTx/>
              <a:latin typeface="Lato Heavy" panose="020F0902020204030203" pitchFamily="34" charset="0"/>
              <a:ea typeface="Nexa Bold" charset="0"/>
              <a:cs typeface="Lato Heavy" panose="020F0902020204030203" pitchFamily="34" charset="0"/>
            </a:endParaRPr>
          </a:p>
        </p:txBody>
      </p:sp>
      <p:sp>
        <p:nvSpPr>
          <p:cNvPr id="9" name="AutoShape 8" descr="Image result for Isotonix Turn Down">
            <a:extLst>
              <a:ext uri="{FF2B5EF4-FFF2-40B4-BE49-F238E27FC236}">
                <a16:creationId xmlns:a16="http://schemas.microsoft.com/office/drawing/2014/main" id="{D6DAEBB5-2F0F-4CDD-B60B-EEBB6E321335}"/>
              </a:ext>
            </a:extLst>
          </p:cNvPr>
          <p:cNvSpPr>
            <a:spLocks noChangeAspect="1" noChangeArrowheads="1"/>
          </p:cNvSpPr>
          <p:nvPr/>
        </p:nvSpPr>
        <p:spPr bwMode="auto">
          <a:xfrm>
            <a:off x="3857625" y="1285875"/>
            <a:ext cx="44767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descr="A close up of a sign&#10;&#10;Description generated with very high confidence">
            <a:extLst>
              <a:ext uri="{FF2B5EF4-FFF2-40B4-BE49-F238E27FC236}">
                <a16:creationId xmlns:a16="http://schemas.microsoft.com/office/drawing/2014/main" id="{964E0BF3-AC87-4B23-B10D-431A951186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3211" y="4391079"/>
            <a:ext cx="1772979" cy="1784798"/>
          </a:xfrm>
          <a:prstGeom prst="rect">
            <a:avLst/>
          </a:prstGeom>
        </p:spPr>
      </p:pic>
      <p:pic>
        <p:nvPicPr>
          <p:cNvPr id="16" name="Picture 15"/>
          <p:cNvPicPr>
            <a:picLocks noChangeAspect="1"/>
          </p:cNvPicPr>
          <p:nvPr/>
        </p:nvPicPr>
        <p:blipFill>
          <a:blip r:embed="rId3"/>
          <a:stretch>
            <a:fillRect/>
          </a:stretch>
        </p:blipFill>
        <p:spPr>
          <a:xfrm>
            <a:off x="8316953" y="4110318"/>
            <a:ext cx="663500" cy="1692486"/>
          </a:xfrm>
          <a:prstGeom prst="rect">
            <a:avLst/>
          </a:prstGeom>
        </p:spPr>
      </p:pic>
      <p:sp>
        <p:nvSpPr>
          <p:cNvPr id="18" name="Rectangle 17">
            <a:extLst>
              <a:ext uri="{FF2B5EF4-FFF2-40B4-BE49-F238E27FC236}">
                <a16:creationId xmlns:a16="http://schemas.microsoft.com/office/drawing/2014/main" id="{7D87B207-75B5-491D-AAF2-443CA281CCDE}"/>
              </a:ext>
            </a:extLst>
          </p:cNvPr>
          <p:cNvSpPr/>
          <p:nvPr/>
        </p:nvSpPr>
        <p:spPr>
          <a:xfrm>
            <a:off x="8124646" y="6161127"/>
            <a:ext cx="2837828" cy="566309"/>
          </a:xfrm>
          <a:prstGeom prst="rect">
            <a:avLst/>
          </a:prstGeom>
        </p:spPr>
        <p:txBody>
          <a:bodyPr wrap="square">
            <a:spAutoFit/>
          </a:bodyPr>
          <a:lstStyle/>
          <a:p>
            <a:pPr lvl="0" algn="ctr">
              <a:spcBef>
                <a:spcPct val="20000"/>
              </a:spcBef>
              <a:defRPr/>
            </a:pPr>
            <a:r>
              <a:rPr lang="en-US" sz="1400" dirty="0"/>
              <a:t>COMPLEXION •  BALANCE </a:t>
            </a:r>
          </a:p>
          <a:p>
            <a:pPr lvl="0" algn="ctr">
              <a:spcBef>
                <a:spcPct val="20000"/>
              </a:spcBef>
              <a:defRPr/>
            </a:pPr>
            <a:r>
              <a:rPr lang="en-US" sz="1400" dirty="0"/>
              <a:t>• VITALITY</a:t>
            </a:r>
          </a:p>
        </p:txBody>
      </p:sp>
      <p:sp>
        <p:nvSpPr>
          <p:cNvPr id="50" name="Content Placeholder 2">
            <a:extLst>
              <a:ext uri="{FF2B5EF4-FFF2-40B4-BE49-F238E27FC236}">
                <a16:creationId xmlns:a16="http://schemas.microsoft.com/office/drawing/2014/main" id="{511B8505-D566-4D16-B37E-C02FDEE37CBD}"/>
              </a:ext>
            </a:extLst>
          </p:cNvPr>
          <p:cNvSpPr txBox="1">
            <a:spLocks/>
          </p:cNvSpPr>
          <p:nvPr/>
        </p:nvSpPr>
        <p:spPr>
          <a:xfrm>
            <a:off x="9782267" y="3428230"/>
            <a:ext cx="2049210" cy="624745"/>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defRPr/>
            </a:pPr>
            <a:r>
              <a:rPr lang="en-US" dirty="0">
                <a:solidFill>
                  <a:schemeClr val="tx1"/>
                </a:solidFill>
              </a:rPr>
              <a:t>CALMNESS • RELAXATION • SLEEP</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20" name="Picture 19" descr="A screenshot of a cell phone&#10;&#10;Description generated with very high confidence">
            <a:extLst>
              <a:ext uri="{FF2B5EF4-FFF2-40B4-BE49-F238E27FC236}">
                <a16:creationId xmlns:a16="http://schemas.microsoft.com/office/drawing/2014/main" id="{BC5F3621-71D5-4DEA-A36B-AA294AECB9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2392" y="1337326"/>
            <a:ext cx="2049210" cy="1963461"/>
          </a:xfrm>
          <a:prstGeom prst="rect">
            <a:avLst/>
          </a:prstGeom>
        </p:spPr>
      </p:pic>
      <p:pic>
        <p:nvPicPr>
          <p:cNvPr id="22" name="Picture 21" descr="A close up of a sign&#10;&#10;Description generated with very high confidence">
            <a:extLst>
              <a:ext uri="{FF2B5EF4-FFF2-40B4-BE49-F238E27FC236}">
                <a16:creationId xmlns:a16="http://schemas.microsoft.com/office/drawing/2014/main" id="{5E039312-495D-4A21-B178-4E2A74AB14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2222" y="1311085"/>
            <a:ext cx="1984659" cy="2004506"/>
          </a:xfrm>
          <a:prstGeom prst="rect">
            <a:avLst/>
          </a:prstGeom>
        </p:spPr>
      </p:pic>
      <p:sp>
        <p:nvSpPr>
          <p:cNvPr id="58" name="Content Placeholder 2">
            <a:extLst>
              <a:ext uri="{FF2B5EF4-FFF2-40B4-BE49-F238E27FC236}">
                <a16:creationId xmlns:a16="http://schemas.microsoft.com/office/drawing/2014/main" id="{B92A8D48-1DF3-45F9-A72E-14741816E75E}"/>
              </a:ext>
            </a:extLst>
          </p:cNvPr>
          <p:cNvSpPr txBox="1">
            <a:spLocks/>
          </p:cNvSpPr>
          <p:nvPr/>
        </p:nvSpPr>
        <p:spPr>
          <a:xfrm>
            <a:off x="7593723" y="3357186"/>
            <a:ext cx="1831603" cy="624745"/>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rPr>
              <a:t>ENERGY • ALERTNESS • BRAIN HEALTH</a:t>
            </a:r>
          </a:p>
        </p:txBody>
      </p:sp>
      <p:pic>
        <p:nvPicPr>
          <p:cNvPr id="11" name="Picture 10"/>
          <p:cNvPicPr>
            <a:picLocks noChangeAspect="1"/>
          </p:cNvPicPr>
          <p:nvPr/>
        </p:nvPicPr>
        <p:blipFill rotWithShape="1">
          <a:blip r:embed="rId6"/>
          <a:srcRect l="2848" t="-147" r="1642" b="-615"/>
          <a:stretch/>
        </p:blipFill>
        <p:spPr>
          <a:xfrm>
            <a:off x="7136965" y="400750"/>
            <a:ext cx="640927" cy="1690416"/>
          </a:xfrm>
          <a:prstGeom prst="rect">
            <a:avLst/>
          </a:prstGeom>
          <a:ln>
            <a:solidFill>
              <a:schemeClr val="accent2"/>
            </a:solidFill>
          </a:ln>
        </p:spPr>
      </p:pic>
      <p:grpSp>
        <p:nvGrpSpPr>
          <p:cNvPr id="28" name="Group 27">
            <a:extLst>
              <a:ext uri="{FF2B5EF4-FFF2-40B4-BE49-F238E27FC236}">
                <a16:creationId xmlns:a16="http://schemas.microsoft.com/office/drawing/2014/main" id="{3B836D67-9DDE-45C7-A079-85DB445D9DEB}"/>
              </a:ext>
            </a:extLst>
          </p:cNvPr>
          <p:cNvGrpSpPr/>
          <p:nvPr/>
        </p:nvGrpSpPr>
        <p:grpSpPr>
          <a:xfrm>
            <a:off x="24470" y="2172784"/>
            <a:ext cx="6736746" cy="3875068"/>
            <a:chOff x="-4358" y="1978360"/>
            <a:chExt cx="6736746" cy="3875068"/>
          </a:xfrm>
        </p:grpSpPr>
        <p:grpSp>
          <p:nvGrpSpPr>
            <p:cNvPr id="88" name="Group 87"/>
            <p:cNvGrpSpPr/>
            <p:nvPr/>
          </p:nvGrpSpPr>
          <p:grpSpPr>
            <a:xfrm>
              <a:off x="-4358" y="1978360"/>
              <a:ext cx="6736746" cy="3875068"/>
              <a:chOff x="538115" y="2342244"/>
              <a:chExt cx="6736746" cy="3875068"/>
            </a:xfrm>
          </p:grpSpPr>
          <p:pic>
            <p:nvPicPr>
              <p:cNvPr id="89" name="Picture 8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8115" y="2342244"/>
                <a:ext cx="6736746" cy="3875068"/>
              </a:xfrm>
              <a:prstGeom prst="rect">
                <a:avLst/>
              </a:prstGeom>
            </p:spPr>
          </p:pic>
          <p:sp>
            <p:nvSpPr>
              <p:cNvPr id="90" name="Rectangle 89"/>
              <p:cNvSpPr/>
              <p:nvPr/>
            </p:nvSpPr>
            <p:spPr>
              <a:xfrm>
                <a:off x="1344706" y="2553874"/>
                <a:ext cx="5123329" cy="3227294"/>
              </a:xfrm>
              <a:prstGeom prst="rect">
                <a:avLst/>
              </a:prstGeom>
              <a:solidFill>
                <a:srgbClr val="FFFFFF">
                  <a:lumMod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
                  <a:cs typeface=""/>
                </a:endParaRPr>
              </a:p>
            </p:txBody>
          </p:sp>
        </p:grpSp>
        <p:grpSp>
          <p:nvGrpSpPr>
            <p:cNvPr id="127" name="Group 126"/>
            <p:cNvGrpSpPr/>
            <p:nvPr/>
          </p:nvGrpSpPr>
          <p:grpSpPr>
            <a:xfrm>
              <a:off x="810512" y="2178244"/>
              <a:ext cx="5141890" cy="2976697"/>
              <a:chOff x="1600925" y="2243536"/>
              <a:chExt cx="4770109" cy="2764332"/>
            </a:xfrm>
          </p:grpSpPr>
          <p:sp>
            <p:nvSpPr>
              <p:cNvPr id="128" name="Rectangle 127"/>
              <p:cNvSpPr/>
              <p:nvPr/>
            </p:nvSpPr>
            <p:spPr>
              <a:xfrm>
                <a:off x="1600925" y="2243536"/>
                <a:ext cx="2407878" cy="1348501"/>
              </a:xfrm>
              <a:prstGeom prst="rect">
                <a:avLst/>
              </a:prstGeom>
              <a:solidFill>
                <a:srgbClr val="F26924"/>
              </a:solidFill>
              <a:ln w="12700" cap="flat" cmpd="sng" algn="ctr">
                <a:no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Rectangle 129"/>
              <p:cNvSpPr/>
              <p:nvPr/>
            </p:nvSpPr>
            <p:spPr>
              <a:xfrm>
                <a:off x="3999683" y="3524177"/>
                <a:ext cx="2371350" cy="1483691"/>
              </a:xfrm>
              <a:prstGeom prst="rect">
                <a:avLst/>
              </a:prstGeom>
              <a:solidFill>
                <a:srgbClr val="006CA3"/>
              </a:solidFill>
              <a:ln w="12700" cap="flat" cmpd="sng" algn="ctr">
                <a:noFill/>
                <a:prstDash val="solid"/>
                <a:miter lim="800000"/>
              </a:ln>
              <a:effectLst/>
            </p:spPr>
          </p:sp>
          <p:sp>
            <p:nvSpPr>
              <p:cNvPr id="131" name="Rectangle 130"/>
              <p:cNvSpPr/>
              <p:nvPr/>
            </p:nvSpPr>
            <p:spPr>
              <a:xfrm>
                <a:off x="3994588" y="2243537"/>
                <a:ext cx="2376446" cy="1280640"/>
              </a:xfrm>
              <a:prstGeom prst="rect">
                <a:avLst/>
              </a:prstGeom>
              <a:solidFill>
                <a:srgbClr val="B3025B"/>
              </a:solidFill>
              <a:ln w="12700" cap="flat" cmpd="sng" algn="ctr">
                <a:noFill/>
                <a:prstDash val="solid"/>
                <a:miter lim="800000"/>
              </a:ln>
              <a:effectLst/>
            </p:spPr>
          </p:sp>
        </p:grpSp>
        <p:pic>
          <p:nvPicPr>
            <p:cNvPr id="10" name="Picture 9"/>
            <p:cNvPicPr>
              <a:picLocks noChangeAspect="1"/>
            </p:cNvPicPr>
            <p:nvPr/>
          </p:nvPicPr>
          <p:blipFill rotWithShape="1">
            <a:blip r:embed="rId8"/>
            <a:srcRect l="531" t="2222" r="-1"/>
            <a:stretch/>
          </p:blipFill>
          <p:spPr>
            <a:xfrm>
              <a:off x="1584134" y="2251722"/>
              <a:ext cx="1309794" cy="1232067"/>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9"/>
            <a:stretch>
              <a:fillRect/>
            </a:stretch>
          </p:blipFill>
          <p:spPr>
            <a:xfrm>
              <a:off x="807747" y="3630342"/>
              <a:ext cx="5143101" cy="1521475"/>
            </a:xfrm>
            <a:prstGeom prst="rect">
              <a:avLst/>
            </a:prstGeom>
          </p:spPr>
        </p:pic>
        <p:pic>
          <p:nvPicPr>
            <p:cNvPr id="15" name="Picture 14"/>
            <p:cNvPicPr>
              <a:picLocks noChangeAspect="1"/>
            </p:cNvPicPr>
            <p:nvPr/>
          </p:nvPicPr>
          <p:blipFill rotWithShape="1">
            <a:blip r:embed="rId10"/>
            <a:srcRect l="2349" t="912"/>
            <a:stretch/>
          </p:blipFill>
          <p:spPr>
            <a:xfrm>
              <a:off x="3396229" y="2180903"/>
              <a:ext cx="2511813" cy="1396255"/>
            </a:xfrm>
            <a:prstGeom prst="rect">
              <a:avLst/>
            </a:prstGeom>
          </p:spPr>
        </p:pic>
        <p:pic>
          <p:nvPicPr>
            <p:cNvPr id="13" name="Picture 12"/>
            <p:cNvPicPr>
              <a:picLocks noChangeAspect="1"/>
            </p:cNvPicPr>
            <p:nvPr/>
          </p:nvPicPr>
          <p:blipFill>
            <a:blip r:embed="rId11"/>
            <a:stretch>
              <a:fillRect/>
            </a:stretch>
          </p:blipFill>
          <p:spPr>
            <a:xfrm>
              <a:off x="2701306" y="3755634"/>
              <a:ext cx="1378860" cy="1334619"/>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537FCFAE-F1C7-49B4-80BB-34FDB4995B14}"/>
                </a:ext>
              </a:extLst>
            </p:cNvPr>
            <p:cNvPicPr>
              <a:picLocks noChangeAspect="1"/>
            </p:cNvPicPr>
            <p:nvPr/>
          </p:nvPicPr>
          <p:blipFill>
            <a:blip r:embed="rId12"/>
            <a:stretch>
              <a:fillRect/>
            </a:stretch>
          </p:blipFill>
          <p:spPr>
            <a:xfrm>
              <a:off x="4223606" y="2294040"/>
              <a:ext cx="1144958" cy="1112338"/>
            </a:xfrm>
            <a:prstGeom prst="rect">
              <a:avLst/>
            </a:prstGeom>
            <a:ln>
              <a:noFill/>
            </a:ln>
            <a:effectLst>
              <a:outerShdw blurRad="292100" dist="139700" dir="2700000" algn="tl" rotWithShape="0">
                <a:srgbClr val="333333">
                  <a:alpha val="65000"/>
                </a:srgbClr>
              </a:outerShdw>
            </a:effectLst>
          </p:spPr>
        </p:pic>
      </p:grpSp>
      <p:pic>
        <p:nvPicPr>
          <p:cNvPr id="26" name="Picture 25">
            <a:extLst>
              <a:ext uri="{FF2B5EF4-FFF2-40B4-BE49-F238E27FC236}">
                <a16:creationId xmlns:a16="http://schemas.microsoft.com/office/drawing/2014/main" id="{60D9595D-023A-4121-B6FF-37F72700F709}"/>
              </a:ext>
            </a:extLst>
          </p:cNvPr>
          <p:cNvPicPr>
            <a:picLocks noChangeAspect="1"/>
          </p:cNvPicPr>
          <p:nvPr/>
        </p:nvPicPr>
        <p:blipFill>
          <a:blip r:embed="rId13"/>
          <a:stretch>
            <a:fillRect/>
          </a:stretch>
        </p:blipFill>
        <p:spPr>
          <a:xfrm>
            <a:off x="9539451" y="439377"/>
            <a:ext cx="670575" cy="1668455"/>
          </a:xfrm>
          <a:prstGeom prst="rect">
            <a:avLst/>
          </a:prstGeom>
        </p:spPr>
      </p:pic>
    </p:spTree>
    <p:extLst>
      <p:ext uri="{BB962C8B-B14F-4D97-AF65-F5344CB8AC3E}">
        <p14:creationId xmlns:p14="http://schemas.microsoft.com/office/powerpoint/2010/main" val="8327023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6C51912-42CD-47BA-A7C6-57C913F8A4A5}"/>
              </a:ext>
            </a:extLst>
          </p:cNvPr>
          <p:cNvGrpSpPr/>
          <p:nvPr/>
        </p:nvGrpSpPr>
        <p:grpSpPr>
          <a:xfrm>
            <a:off x="2837877" y="0"/>
            <a:ext cx="5014963" cy="2664542"/>
            <a:chOff x="422274" y="0"/>
            <a:chExt cx="8709913" cy="6480175"/>
          </a:xfrm>
        </p:grpSpPr>
        <p:pic>
          <p:nvPicPr>
            <p:cNvPr id="6" name="Picture 2" descr="Image result for want more">
              <a:extLst>
                <a:ext uri="{FF2B5EF4-FFF2-40B4-BE49-F238E27FC236}">
                  <a16:creationId xmlns:a16="http://schemas.microsoft.com/office/drawing/2014/main" id="{31D11A97-729E-4CC7-BB44-0D889F313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4" y="0"/>
              <a:ext cx="8709913" cy="64801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F922CF8-92EF-4A3E-95B7-FA95DB225783}"/>
                </a:ext>
              </a:extLst>
            </p:cNvPr>
            <p:cNvSpPr/>
            <p:nvPr/>
          </p:nvSpPr>
          <p:spPr>
            <a:xfrm>
              <a:off x="1524000" y="2844800"/>
              <a:ext cx="914400" cy="10885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DC2DE47-86A6-4E29-AC08-468F58B4DCC9}"/>
                </a:ext>
              </a:extLst>
            </p:cNvPr>
            <p:cNvSpPr/>
            <p:nvPr/>
          </p:nvSpPr>
          <p:spPr>
            <a:xfrm rot="20356466">
              <a:off x="7249602" y="2461467"/>
              <a:ext cx="914400" cy="14971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55910"/>
      </p:ext>
    </p:extLst>
  </p:cSld>
  <p:clrMapOvr>
    <a:masterClrMapping/>
  </p:clrMapOvr>
</p:sld>
</file>

<file path=ppt/theme/theme1.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1.xml><?xml version="1.0" encoding="utf-8"?>
<a:theme xmlns:a="http://schemas.openxmlformats.org/drawingml/2006/main" name="11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8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7_Custom Design">
  <a:themeElements>
    <a:clrScheme name="CandyCon">
      <a:dk1>
        <a:srgbClr val="222A35"/>
      </a:dk1>
      <a:lt1>
        <a:srgbClr val="F2F2F2"/>
      </a:lt1>
      <a:dk2>
        <a:srgbClr val="ED4B3D"/>
      </a:dk2>
      <a:lt2>
        <a:srgbClr val="FC8F3D"/>
      </a:lt2>
      <a:accent1>
        <a:srgbClr val="FFB836"/>
      </a:accent1>
      <a:accent2>
        <a:srgbClr val="01B08C"/>
      </a:accent2>
      <a:accent3>
        <a:srgbClr val="17C1CB"/>
      </a:accent3>
      <a:accent4>
        <a:srgbClr val="3F9CD2"/>
      </a:accent4>
      <a:accent5>
        <a:srgbClr val="137CB8"/>
      </a:accent5>
      <a:accent6>
        <a:srgbClr val="6B50B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9479</TotalTime>
  <Words>2119</Words>
  <Application>Microsoft Office PowerPoint</Application>
  <PresentationFormat>Widescreen</PresentationFormat>
  <Paragraphs>459</Paragraphs>
  <Slides>61</Slides>
  <Notes>28</Notes>
  <HiddenSlides>0</HiddenSlides>
  <MMClips>0</MMClips>
  <ScaleCrop>false</ScaleCrop>
  <HeadingPairs>
    <vt:vector size="6" baseType="variant">
      <vt:variant>
        <vt:lpstr>Fonts Used</vt:lpstr>
      </vt:variant>
      <vt:variant>
        <vt:i4>26</vt:i4>
      </vt:variant>
      <vt:variant>
        <vt:lpstr>Theme</vt:lpstr>
      </vt:variant>
      <vt:variant>
        <vt:i4>13</vt:i4>
      </vt:variant>
      <vt:variant>
        <vt:lpstr>Slide Titles</vt:lpstr>
      </vt:variant>
      <vt:variant>
        <vt:i4>61</vt:i4>
      </vt:variant>
    </vt:vector>
  </HeadingPairs>
  <TitlesOfParts>
    <vt:vector size="100" baseType="lpstr">
      <vt:lpstr>Aller Light</vt:lpstr>
      <vt:lpstr>DengXian</vt:lpstr>
      <vt:lpstr>Gill Sans</vt:lpstr>
      <vt:lpstr>Helvetica Neue</vt:lpstr>
      <vt:lpstr>Lato</vt:lpstr>
      <vt:lpstr>Lato Black</vt:lpstr>
      <vt:lpstr>Lato Heavy</vt:lpstr>
      <vt:lpstr>Myriad Pro</vt:lpstr>
      <vt:lpstr>Nexa Bold</vt:lpstr>
      <vt:lpstr>Open Sans Light</vt:lpstr>
      <vt:lpstr>Railway</vt:lpstr>
      <vt:lpstr>Raleway</vt:lpstr>
      <vt:lpstr>Roboto Condensed Light</vt:lpstr>
      <vt:lpstr>Roboto Light</vt:lpstr>
      <vt:lpstr>Roboto Thin</vt:lpstr>
      <vt:lpstr>SimSun</vt:lpstr>
      <vt:lpstr>Arial</vt:lpstr>
      <vt:lpstr>Calibri</vt:lpstr>
      <vt:lpstr>Calibri Light</vt:lpstr>
      <vt:lpstr>Century Gothic</vt:lpstr>
      <vt:lpstr>Corbel</vt:lpstr>
      <vt:lpstr>Segoe UI Light</vt:lpstr>
      <vt:lpstr>Symbol</vt:lpstr>
      <vt:lpstr>Times New Roman</vt:lpstr>
      <vt:lpstr>Verdana</vt:lpstr>
      <vt:lpstr>Wingdings</vt:lpstr>
      <vt:lpstr>12_Office Theme</vt:lpstr>
      <vt:lpstr>7_Office Theme</vt:lpstr>
      <vt:lpstr>38_Custom Design</vt:lpstr>
      <vt:lpstr>5_Office Theme</vt:lpstr>
      <vt:lpstr>3_Office Theme</vt:lpstr>
      <vt:lpstr>17_Custom Design</vt:lpstr>
      <vt:lpstr>6_Office Theme</vt:lpstr>
      <vt:lpstr>8_Office Theme</vt:lpstr>
      <vt:lpstr>9_Office Theme</vt:lpstr>
      <vt:lpstr>10_Office Theme</vt:lpstr>
      <vt:lpstr>11_Office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Heart Health™ Advanced LipiTrim™</vt:lpstr>
      <vt:lpstr>Heart Health™ Advanced LipiTrim™ </vt:lpstr>
      <vt:lpstr>What Happens When LDL(Bad Cholesterol) Is High? </vt:lpstr>
      <vt:lpstr>How Does Heart Health™ LipiTrim™ Ingredient Works?</vt:lpstr>
      <vt:lpstr>Who should take Lipitrim™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Ingredients- Simple In Its Perfection</vt:lpstr>
      <vt:lpstr>Two Ingredients- Simple In Its Perfection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SHOP.COM Stores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CONTINUE TO ADD</vt:lpstr>
      <vt:lpstr>WE CONTINUE TO ADD</vt:lpstr>
      <vt:lpstr>WE CONTINUE TO ADD</vt:lpstr>
      <vt:lpstr>WE CONTINUE TO ADD</vt:lpstr>
      <vt:lpstr>WE CONTINUE TO ADD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Jingxiu Huang</dc:creator>
  <cp:lastModifiedBy>Jermaine Khoo</cp:lastModifiedBy>
  <cp:revision>195</cp:revision>
  <cp:lastPrinted>2018-10-18T04:00:57Z</cp:lastPrinted>
  <dcterms:created xsi:type="dcterms:W3CDTF">2018-09-13T09:38:16Z</dcterms:created>
  <dcterms:modified xsi:type="dcterms:W3CDTF">2018-11-01T10:20:37Z</dcterms:modified>
</cp:coreProperties>
</file>